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75" r:id="rId6"/>
    <p:sldId id="288" r:id="rId7"/>
    <p:sldId id="262" r:id="rId8"/>
    <p:sldId id="274" r:id="rId9"/>
    <p:sldId id="263" r:id="rId10"/>
    <p:sldId id="277" r:id="rId11"/>
    <p:sldId id="265" r:id="rId12"/>
    <p:sldId id="282" r:id="rId13"/>
    <p:sldId id="279" r:id="rId14"/>
    <p:sldId id="290" r:id="rId15"/>
    <p:sldId id="266" r:id="rId16"/>
    <p:sldId id="289" r:id="rId17"/>
    <p:sldId id="273" r:id="rId18"/>
    <p:sldId id="28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rye, Alicia" initials="FA" lastIdx="12" clrIdx="6">
    <p:extLst>
      <p:ext uri="{19B8F6BF-5375-455C-9EA6-DF929625EA0E}">
        <p15:presenceInfo xmlns:p15="http://schemas.microsoft.com/office/powerpoint/2012/main" userId="S-1-5-21-2095072923-1349868906-367356602-144826" providerId="AD"/>
      </p:ext>
    </p:extLst>
  </p:cmAuthor>
  <p:cmAuthor id="1" name="Kraft, Jazlyn" initials="KJ" lastIdx="12" clrIdx="0">
    <p:extLst>
      <p:ext uri="{19B8F6BF-5375-455C-9EA6-DF929625EA0E}">
        <p15:presenceInfo xmlns:p15="http://schemas.microsoft.com/office/powerpoint/2012/main" userId="S-1-5-21-2095072923-1349868906-367356602-157173" providerId="AD"/>
      </p:ext>
    </p:extLst>
  </p:cmAuthor>
  <p:cmAuthor id="2" name="Boston, Jacob" initials="BJ" lastIdx="8" clrIdx="1">
    <p:extLst>
      <p:ext uri="{19B8F6BF-5375-455C-9EA6-DF929625EA0E}">
        <p15:presenceInfo xmlns:p15="http://schemas.microsoft.com/office/powerpoint/2012/main" userId="S-1-5-21-2095072923-1349868906-367356602-167314" providerId="AD"/>
      </p:ext>
    </p:extLst>
  </p:cmAuthor>
  <p:cmAuthor id="3" name="Crim, Lauren" initials="CL" lastIdx="38" clrIdx="2">
    <p:extLst>
      <p:ext uri="{19B8F6BF-5375-455C-9EA6-DF929625EA0E}">
        <p15:presenceInfo xmlns:p15="http://schemas.microsoft.com/office/powerpoint/2012/main" userId="S::lcrim@nfp.com::6fecc5e4-515b-4fc1-8dc6-c9a83c36db54" providerId="AD"/>
      </p:ext>
    </p:extLst>
  </p:cmAuthor>
  <p:cmAuthor id="4" name="Landolfi, Denise" initials="LD" lastIdx="13" clrIdx="3">
    <p:extLst>
      <p:ext uri="{19B8F6BF-5375-455C-9EA6-DF929625EA0E}">
        <p15:presenceInfo xmlns:p15="http://schemas.microsoft.com/office/powerpoint/2012/main" userId="S::denise.landolfi@nfp.com::efc77495-a857-4735-bac7-1b494cef26d9" providerId="AD"/>
      </p:ext>
    </p:extLst>
  </p:cmAuthor>
  <p:cmAuthor id="5" name="Crim, Lauren" initials="CL [2]" lastIdx="19" clrIdx="4">
    <p:extLst>
      <p:ext uri="{19B8F6BF-5375-455C-9EA6-DF929625EA0E}">
        <p15:presenceInfo xmlns:p15="http://schemas.microsoft.com/office/powerpoint/2012/main" userId="S::lcrim@nfp.com::440a53a7-3490-4952-baf5-afd2a0afe698" providerId="AD"/>
      </p:ext>
    </p:extLst>
  </p:cmAuthor>
  <p:cmAuthor id="6" name="Bell, Kimberly" initials="BK" lastIdx="8" clrIdx="5">
    <p:extLst>
      <p:ext uri="{19B8F6BF-5375-455C-9EA6-DF929625EA0E}">
        <p15:presenceInfo xmlns:p15="http://schemas.microsoft.com/office/powerpoint/2012/main" userId="Bell, Kimber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C5"/>
    <a:srgbClr val="46712B"/>
    <a:srgbClr val="007D91"/>
    <a:srgbClr val="4F924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70D62-F4B3-4850-BE54-DD80AD565585}" v="3" dt="2025-07-28T18:5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003FD-C219-4D1B-84BF-E2EBB23DFD62}" type="datetimeFigureOut">
              <a:rPr lang="en-US" smtClean="0"/>
              <a:t>7/11/2025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84225-663F-4905-85BE-53902EB3F306}" type="slidenum">
              <a:rPr lang="en-US" smtClean="0"/>
              <a:t>‹#›</a:t>
            </a:fld>
            <a:endParaRPr lang="en-US" dirty="0"/>
          </a:p>
        </p:txBody>
      </p:sp>
    </p:spTree>
    <p:extLst>
      <p:ext uri="{BB962C8B-B14F-4D97-AF65-F5344CB8AC3E}">
        <p14:creationId xmlns:p14="http://schemas.microsoft.com/office/powerpoint/2010/main" val="341801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524" t="13990" r="655" b="13821"/>
          <a:stretch/>
        </p:blipFill>
        <p:spPr>
          <a:xfrm>
            <a:off x="0" y="0"/>
            <a:ext cx="12192000" cy="6888026"/>
          </a:xfrm>
          <a:prstGeom prst="rect">
            <a:avLst/>
          </a:prstGeom>
        </p:spPr>
      </p:pic>
      <p:pic>
        <p:nvPicPr>
          <p:cNvPr id="12" name="Picture 11">
            <a:extLst>
              <a:ext uri="{FF2B5EF4-FFF2-40B4-BE49-F238E27FC236}">
                <a16:creationId xmlns:a16="http://schemas.microsoft.com/office/drawing/2014/main" id="{5458D931-182A-4880-B7C8-DCF0F2DA23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141" y="1427555"/>
            <a:ext cx="1463630" cy="359402"/>
          </a:xfrm>
          <a:prstGeom prst="rect">
            <a:avLst/>
          </a:prstGeom>
        </p:spPr>
      </p:pic>
      <p:sp>
        <p:nvSpPr>
          <p:cNvPr id="2" name="Title 1">
            <a:extLst>
              <a:ext uri="{FF2B5EF4-FFF2-40B4-BE49-F238E27FC236}">
                <a16:creationId xmlns:a16="http://schemas.microsoft.com/office/drawing/2014/main" id="{52C5F5C5-7946-4148-82E3-5145B50F096B}"/>
              </a:ext>
            </a:extLst>
          </p:cNvPr>
          <p:cNvSpPr>
            <a:spLocks noGrp="1"/>
          </p:cNvSpPr>
          <p:nvPr>
            <p:ph type="ctrTitle"/>
          </p:nvPr>
        </p:nvSpPr>
        <p:spPr>
          <a:xfrm>
            <a:off x="602141" y="2347504"/>
            <a:ext cx="2905832" cy="1655762"/>
          </a:xfrm>
        </p:spPr>
        <p:txBody>
          <a:bodyPr anchor="b">
            <a:noAutofit/>
          </a:bodyPr>
          <a:lstStyle>
            <a:lvl1pPr algn="l">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C358DF-08E9-4038-A8FA-2F146E89F5DE}"/>
              </a:ext>
            </a:extLst>
          </p:cNvPr>
          <p:cNvSpPr>
            <a:spLocks noGrp="1"/>
          </p:cNvSpPr>
          <p:nvPr>
            <p:ph type="subTitle" idx="1"/>
          </p:nvPr>
        </p:nvSpPr>
        <p:spPr>
          <a:xfrm>
            <a:off x="602141" y="4137411"/>
            <a:ext cx="2905831" cy="822960"/>
          </a:xfrm>
        </p:spPr>
        <p:txBody>
          <a:bodyPr>
            <a:normAutofit/>
          </a:bodyPr>
          <a:lstStyle>
            <a:lvl1pPr marL="0" indent="0" algn="l">
              <a:lnSpc>
                <a:spcPct val="100000"/>
              </a:lnSpc>
              <a:spcBef>
                <a:spcPts val="0"/>
              </a:spcBef>
              <a:buNone/>
              <a:defRPr sz="14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41679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Purple Call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8C6CBC-52F4-48D7-8A7E-349E4945F965}"/>
              </a:ext>
            </a:extLst>
          </p:cNvPr>
          <p:cNvSpPr/>
          <p:nvPr userDrawn="1"/>
        </p:nvSpPr>
        <p:spPr>
          <a:xfrm>
            <a:off x="0" y="1"/>
            <a:ext cx="6035040"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BDB7511-DEFB-4965-8AFD-9D245D98438B}"/>
              </a:ext>
            </a:extLst>
          </p:cNvPr>
          <p:cNvSpPr/>
          <p:nvPr userDrawn="1"/>
        </p:nvSpPr>
        <p:spPr>
          <a:xfrm>
            <a:off x="0" y="1860696"/>
            <a:ext cx="6035040" cy="31685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1705FB9-860F-4488-8136-B45C8F1B79B8}"/>
              </a:ext>
            </a:extLst>
          </p:cNvPr>
          <p:cNvSpPr>
            <a:spLocks noGrp="1"/>
          </p:cNvSpPr>
          <p:nvPr>
            <p:ph type="title"/>
          </p:nvPr>
        </p:nvSpPr>
        <p:spPr>
          <a:xfrm>
            <a:off x="274319" y="91440"/>
            <a:ext cx="5486400" cy="1188720"/>
          </a:xfrm>
        </p:spPr>
        <p:txBody>
          <a:bodyPr anchor="ctr">
            <a:normAutofit/>
          </a:bodyPr>
          <a:lstStyle>
            <a:lvl1pPr>
              <a:defRPr sz="2400">
                <a:solidFill>
                  <a:srgbClr val="595959"/>
                </a:solidFill>
                <a:latin typeface="Arial Black" panose="020B0A040201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EB62D3-9880-470E-8EA0-838EFCDB515A}"/>
              </a:ext>
            </a:extLst>
          </p:cNvPr>
          <p:cNvSpPr>
            <a:spLocks noGrp="1"/>
          </p:cNvSpPr>
          <p:nvPr>
            <p:ph idx="1"/>
          </p:nvPr>
        </p:nvSpPr>
        <p:spPr>
          <a:xfrm>
            <a:off x="274320" y="2085378"/>
            <a:ext cx="5467732" cy="2717531"/>
          </a:xfrm>
        </p:spPr>
        <p:txBody>
          <a:bodyPr>
            <a:normAutofit/>
          </a:bodyPr>
          <a:lstStyle>
            <a:lvl1pPr marL="228600" indent="-228600">
              <a:buClrTx/>
              <a:buSzPct val="100000"/>
              <a:buFont typeface="Symbol" panose="05050102010706020507" pitchFamily="18" charset="2"/>
              <a:buChar char="·"/>
              <a:defRPr sz="1600">
                <a:solidFill>
                  <a:schemeClr val="bg1"/>
                </a:solidFill>
                <a:latin typeface="Arial" panose="020B0604020202020204" pitchFamily="34" charset="0"/>
                <a:cs typeface="Arial" panose="020B0604020202020204" pitchFamily="34" charset="0"/>
              </a:defRPr>
            </a:lvl1pPr>
            <a:lvl2pPr marL="685800" indent="-228600">
              <a:buClrTx/>
              <a:buSzPct val="100000"/>
              <a:buFont typeface="Symbol" panose="05050102010706020507" pitchFamily="18" charset="2"/>
              <a:buChar char="·"/>
              <a:defRPr sz="1600">
                <a:solidFill>
                  <a:schemeClr val="bg1"/>
                </a:solidFill>
                <a:latin typeface="Arial" panose="020B0604020202020204" pitchFamily="34" charset="0"/>
                <a:cs typeface="Arial" panose="020B0604020202020204" pitchFamily="34" charset="0"/>
              </a:defRPr>
            </a:lvl2pPr>
            <a:lvl3pPr marL="1143000" indent="-228600">
              <a:buClrTx/>
              <a:buSzPct val="100000"/>
              <a:buFont typeface="Symbol" panose="05050102010706020507" pitchFamily="18" charset="2"/>
              <a:buChar char="·"/>
              <a:defRPr sz="1600">
                <a:solidFill>
                  <a:schemeClr val="bg1"/>
                </a:solidFill>
                <a:latin typeface="Arial" panose="020B0604020202020204" pitchFamily="34" charset="0"/>
                <a:cs typeface="Arial" panose="020B0604020202020204" pitchFamily="34" charset="0"/>
              </a:defRPr>
            </a:lvl3pPr>
            <a:lvl4pPr marL="1600200" indent="-228600">
              <a:buClrTx/>
              <a:buSzPct val="100000"/>
              <a:buFont typeface="Symbol" panose="05050102010706020507" pitchFamily="18" charset="2"/>
              <a:buChar char="·"/>
              <a:defRPr sz="1600">
                <a:solidFill>
                  <a:schemeClr val="bg1"/>
                </a:solidFill>
                <a:latin typeface="Arial" panose="020B0604020202020204" pitchFamily="34" charset="0"/>
                <a:cs typeface="Arial" panose="020B0604020202020204" pitchFamily="34" charset="0"/>
              </a:defRPr>
            </a:lvl4pPr>
            <a:lvl5pPr marL="2057400" indent="-228600">
              <a:buClrTx/>
              <a:buSzPct val="100000"/>
              <a:buFont typeface="Symbol" panose="05050102010706020507" pitchFamily="18" charset="2"/>
              <a:buChar char="·"/>
              <a:defRPr sz="16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325AA0EC-EB3E-4AEC-8968-5C044475FD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8515" y="6422096"/>
            <a:ext cx="874923" cy="218731"/>
          </a:xfrm>
          <a:prstGeom prst="rect">
            <a:avLst/>
          </a:prstGeom>
        </p:spPr>
      </p:pic>
      <p:sp>
        <p:nvSpPr>
          <p:cNvPr id="12" name="Oval 11">
            <a:extLst>
              <a:ext uri="{FF2B5EF4-FFF2-40B4-BE49-F238E27FC236}">
                <a16:creationId xmlns:a16="http://schemas.microsoft.com/office/drawing/2014/main" id="{7C5BD901-8F91-4016-BD62-8DCF78441D9C}"/>
              </a:ext>
            </a:extLst>
          </p:cNvPr>
          <p:cNvSpPr/>
          <p:nvPr userDrawn="1"/>
        </p:nvSpPr>
        <p:spPr>
          <a:xfrm>
            <a:off x="11579328" y="6368935"/>
            <a:ext cx="352540" cy="35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DCE45038-5FE4-4C42-A885-44CF6079003C}"/>
              </a:ext>
            </a:extLst>
          </p:cNvPr>
          <p:cNvSpPr>
            <a:spLocks noGrp="1"/>
          </p:cNvSpPr>
          <p:nvPr>
            <p:ph idx="13"/>
          </p:nvPr>
        </p:nvSpPr>
        <p:spPr>
          <a:xfrm>
            <a:off x="6243782" y="3666836"/>
            <a:ext cx="5688087" cy="2521529"/>
          </a:xfrm>
        </p:spPr>
        <p:txBody>
          <a:bodyPr>
            <a:normAutofit/>
          </a:bodyPr>
          <a:lstStyle>
            <a:lvl1pPr marL="2286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1pPr>
            <a:lvl2pPr marL="6858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2pPr>
            <a:lvl3pPr marL="11430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3pPr>
            <a:lvl4pPr marL="16002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4pPr>
            <a:lvl5pPr marL="20574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E7066C00-33BA-4AA6-BF6C-11A2A2232D50}"/>
              </a:ext>
            </a:extLst>
          </p:cNvPr>
          <p:cNvSpPr>
            <a:spLocks noGrp="1"/>
          </p:cNvSpPr>
          <p:nvPr>
            <p:ph type="sldNum" sz="quarter" idx="12"/>
          </p:nvPr>
        </p:nvSpPr>
        <p:spPr>
          <a:xfrm>
            <a:off x="11496157" y="6355986"/>
            <a:ext cx="517615" cy="365125"/>
          </a:xfrm>
        </p:spPr>
        <p:txBody>
          <a:bodyPr/>
          <a:lstStyle>
            <a:lvl1pPr algn="ctr">
              <a:defRPr>
                <a:solidFill>
                  <a:schemeClr val="bg1"/>
                </a:solidFill>
              </a:defRPr>
            </a:lvl1pPr>
          </a:lstStyle>
          <a:p>
            <a:fld id="{85CC68AE-01BE-4C69-87E0-B478EF251A0D}" type="slidenum">
              <a:rPr lang="en-US" smtClean="0"/>
              <a:pPr/>
              <a:t>‹#›</a:t>
            </a:fld>
            <a:endParaRPr lang="en-US" dirty="0"/>
          </a:p>
        </p:txBody>
      </p:sp>
    </p:spTree>
    <p:extLst>
      <p:ext uri="{BB962C8B-B14F-4D97-AF65-F5344CB8AC3E}">
        <p14:creationId xmlns:p14="http://schemas.microsoft.com/office/powerpoint/2010/main" val="128534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Call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8C6CBC-52F4-48D7-8A7E-349E4945F965}"/>
              </a:ext>
            </a:extLst>
          </p:cNvPr>
          <p:cNvSpPr/>
          <p:nvPr userDrawn="1"/>
        </p:nvSpPr>
        <p:spPr>
          <a:xfrm>
            <a:off x="0" y="1"/>
            <a:ext cx="6035040"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BDB7511-DEFB-4965-8AFD-9D245D98438B}"/>
              </a:ext>
            </a:extLst>
          </p:cNvPr>
          <p:cNvSpPr/>
          <p:nvPr userDrawn="1"/>
        </p:nvSpPr>
        <p:spPr>
          <a:xfrm>
            <a:off x="0" y="1860696"/>
            <a:ext cx="6035040" cy="31685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1705FB9-860F-4488-8136-B45C8F1B79B8}"/>
              </a:ext>
            </a:extLst>
          </p:cNvPr>
          <p:cNvSpPr>
            <a:spLocks noGrp="1"/>
          </p:cNvSpPr>
          <p:nvPr>
            <p:ph type="title"/>
          </p:nvPr>
        </p:nvSpPr>
        <p:spPr>
          <a:xfrm>
            <a:off x="274319" y="91440"/>
            <a:ext cx="5486400" cy="1188720"/>
          </a:xfrm>
        </p:spPr>
        <p:txBody>
          <a:bodyPr anchor="ctr">
            <a:normAutofit/>
          </a:bodyPr>
          <a:lstStyle>
            <a:lvl1pPr>
              <a:defRPr sz="2400">
                <a:solidFill>
                  <a:srgbClr val="595959"/>
                </a:solidFill>
                <a:latin typeface="Arial Black" panose="020B0A040201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EB62D3-9880-470E-8EA0-838EFCDB515A}"/>
              </a:ext>
            </a:extLst>
          </p:cNvPr>
          <p:cNvSpPr>
            <a:spLocks noGrp="1"/>
          </p:cNvSpPr>
          <p:nvPr>
            <p:ph idx="1"/>
          </p:nvPr>
        </p:nvSpPr>
        <p:spPr>
          <a:xfrm>
            <a:off x="274320" y="2085378"/>
            <a:ext cx="5467732" cy="2717531"/>
          </a:xfrm>
        </p:spPr>
        <p:txBody>
          <a:bodyPr>
            <a:normAutofit/>
          </a:bodyPr>
          <a:lstStyle>
            <a:lvl1pPr marL="228600" indent="-228600">
              <a:buClrTx/>
              <a:buSzPct val="100000"/>
              <a:buFont typeface="Symbol" panose="05050102010706020507" pitchFamily="18" charset="2"/>
              <a:buChar char="·"/>
              <a:defRPr sz="1600">
                <a:solidFill>
                  <a:schemeClr val="bg1"/>
                </a:solidFill>
                <a:latin typeface="Arial" panose="020B0604020202020204" pitchFamily="34" charset="0"/>
                <a:cs typeface="Arial" panose="020B0604020202020204" pitchFamily="34" charset="0"/>
              </a:defRPr>
            </a:lvl1pPr>
            <a:lvl2pPr marL="685800" indent="-228600">
              <a:buClrTx/>
              <a:buSzPct val="100000"/>
              <a:buFont typeface="Symbol" panose="05050102010706020507" pitchFamily="18" charset="2"/>
              <a:buChar char="·"/>
              <a:defRPr sz="1600">
                <a:solidFill>
                  <a:schemeClr val="bg1"/>
                </a:solidFill>
                <a:latin typeface="Arial" panose="020B0604020202020204" pitchFamily="34" charset="0"/>
                <a:cs typeface="Arial" panose="020B0604020202020204" pitchFamily="34" charset="0"/>
              </a:defRPr>
            </a:lvl2pPr>
            <a:lvl3pPr marL="1143000" indent="-228600">
              <a:buClrTx/>
              <a:buSzPct val="100000"/>
              <a:buFont typeface="Symbol" panose="05050102010706020507" pitchFamily="18" charset="2"/>
              <a:buChar char="·"/>
              <a:defRPr sz="1600">
                <a:solidFill>
                  <a:schemeClr val="bg1"/>
                </a:solidFill>
                <a:latin typeface="Arial" panose="020B0604020202020204" pitchFamily="34" charset="0"/>
                <a:cs typeface="Arial" panose="020B0604020202020204" pitchFamily="34" charset="0"/>
              </a:defRPr>
            </a:lvl3pPr>
            <a:lvl4pPr marL="1600200" indent="-228600">
              <a:buClrTx/>
              <a:buSzPct val="100000"/>
              <a:buFont typeface="Symbol" panose="05050102010706020507" pitchFamily="18" charset="2"/>
              <a:buChar char="·"/>
              <a:defRPr sz="1600">
                <a:solidFill>
                  <a:schemeClr val="bg1"/>
                </a:solidFill>
                <a:latin typeface="Arial" panose="020B0604020202020204" pitchFamily="34" charset="0"/>
                <a:cs typeface="Arial" panose="020B0604020202020204" pitchFamily="34" charset="0"/>
              </a:defRPr>
            </a:lvl4pPr>
            <a:lvl5pPr marL="2057400" indent="-228600">
              <a:buClrTx/>
              <a:buSzPct val="100000"/>
              <a:buFont typeface="Symbol" panose="05050102010706020507" pitchFamily="18" charset="2"/>
              <a:buChar char="·"/>
              <a:defRPr sz="16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325AA0EC-EB3E-4AEC-8968-5C044475FD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8515" y="6422096"/>
            <a:ext cx="874923" cy="218731"/>
          </a:xfrm>
          <a:prstGeom prst="rect">
            <a:avLst/>
          </a:prstGeom>
        </p:spPr>
      </p:pic>
      <p:sp>
        <p:nvSpPr>
          <p:cNvPr id="12" name="Oval 11">
            <a:extLst>
              <a:ext uri="{FF2B5EF4-FFF2-40B4-BE49-F238E27FC236}">
                <a16:creationId xmlns:a16="http://schemas.microsoft.com/office/drawing/2014/main" id="{7C5BD901-8F91-4016-BD62-8DCF78441D9C}"/>
              </a:ext>
            </a:extLst>
          </p:cNvPr>
          <p:cNvSpPr/>
          <p:nvPr userDrawn="1"/>
        </p:nvSpPr>
        <p:spPr>
          <a:xfrm>
            <a:off x="11579328" y="6368935"/>
            <a:ext cx="352540" cy="35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DCE45038-5FE4-4C42-A885-44CF6079003C}"/>
              </a:ext>
            </a:extLst>
          </p:cNvPr>
          <p:cNvSpPr>
            <a:spLocks noGrp="1"/>
          </p:cNvSpPr>
          <p:nvPr>
            <p:ph idx="13"/>
          </p:nvPr>
        </p:nvSpPr>
        <p:spPr>
          <a:xfrm>
            <a:off x="6243782" y="3666836"/>
            <a:ext cx="5688087" cy="2521529"/>
          </a:xfrm>
        </p:spPr>
        <p:txBody>
          <a:bodyPr>
            <a:normAutofit/>
          </a:bodyPr>
          <a:lstStyle>
            <a:lvl1pPr marL="2286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1pPr>
            <a:lvl2pPr marL="6858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2pPr>
            <a:lvl3pPr marL="11430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3pPr>
            <a:lvl4pPr marL="16002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4pPr>
            <a:lvl5pPr marL="20574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E7066C00-33BA-4AA6-BF6C-11A2A2232D50}"/>
              </a:ext>
            </a:extLst>
          </p:cNvPr>
          <p:cNvSpPr>
            <a:spLocks noGrp="1"/>
          </p:cNvSpPr>
          <p:nvPr>
            <p:ph type="sldNum" sz="quarter" idx="12"/>
          </p:nvPr>
        </p:nvSpPr>
        <p:spPr>
          <a:xfrm>
            <a:off x="11496157" y="6355986"/>
            <a:ext cx="517615" cy="365125"/>
          </a:xfrm>
        </p:spPr>
        <p:txBody>
          <a:bodyPr/>
          <a:lstStyle>
            <a:lvl1pPr algn="ctr">
              <a:defRPr>
                <a:solidFill>
                  <a:schemeClr val="bg1"/>
                </a:solidFill>
              </a:defRPr>
            </a:lvl1pPr>
          </a:lstStyle>
          <a:p>
            <a:fld id="{85CC68AE-01BE-4C69-87E0-B478EF251A0D}" type="slidenum">
              <a:rPr lang="en-US" smtClean="0"/>
              <a:pPr/>
              <a:t>‹#›</a:t>
            </a:fld>
            <a:endParaRPr lang="en-US" dirty="0"/>
          </a:p>
        </p:txBody>
      </p:sp>
    </p:spTree>
    <p:extLst>
      <p:ext uri="{BB962C8B-B14F-4D97-AF65-F5344CB8AC3E}">
        <p14:creationId xmlns:p14="http://schemas.microsoft.com/office/powerpoint/2010/main" val="3307480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Intro: Gree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4F9D39-EACF-46D1-AE48-0B3AF859344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248" t="13271" r="4950" b="350"/>
          <a:stretch/>
        </p:blipFill>
        <p:spPr>
          <a:xfrm>
            <a:off x="0" y="-10633"/>
            <a:ext cx="12216809" cy="6868633"/>
          </a:xfrm>
          <a:prstGeom prst="rect">
            <a:avLst/>
          </a:prstGeom>
        </p:spPr>
      </p:pic>
      <p:sp>
        <p:nvSpPr>
          <p:cNvPr id="9" name="Rectangle 8">
            <a:extLst>
              <a:ext uri="{FF2B5EF4-FFF2-40B4-BE49-F238E27FC236}">
                <a16:creationId xmlns:a16="http://schemas.microsoft.com/office/drawing/2014/main" id="{F963CED9-F823-4B69-AA09-14305019370F}"/>
              </a:ext>
            </a:extLst>
          </p:cNvPr>
          <p:cNvSpPr/>
          <p:nvPr userDrawn="1"/>
        </p:nvSpPr>
        <p:spPr>
          <a:xfrm>
            <a:off x="0" y="-10633"/>
            <a:ext cx="12192000" cy="6868633"/>
          </a:xfrm>
          <a:prstGeom prst="rect">
            <a:avLst/>
          </a:prstGeom>
          <a:solidFill>
            <a:srgbClr val="46712B">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99FC2D-04D7-4891-B13D-E7D107C90189}"/>
              </a:ext>
            </a:extLst>
          </p:cNvPr>
          <p:cNvSpPr>
            <a:spLocks noGrp="1"/>
          </p:cNvSpPr>
          <p:nvPr>
            <p:ph type="title"/>
          </p:nvPr>
        </p:nvSpPr>
        <p:spPr>
          <a:xfrm>
            <a:off x="829192" y="3184161"/>
            <a:ext cx="10515600" cy="1198369"/>
          </a:xfrm>
        </p:spPr>
        <p:txBody>
          <a:bodyPr anchor="t">
            <a:normAutofit/>
          </a:bodyPr>
          <a:lstStyle>
            <a:lvl1pPr algn="ctr">
              <a:defRPr sz="3200"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C9C8C0E-47BC-497A-B7EB-F96A941A4CF9}"/>
              </a:ext>
            </a:extLst>
          </p:cNvPr>
          <p:cNvSpPr>
            <a:spLocks noGrp="1"/>
          </p:cNvSpPr>
          <p:nvPr>
            <p:ph type="body" idx="1"/>
          </p:nvPr>
        </p:nvSpPr>
        <p:spPr>
          <a:xfrm>
            <a:off x="829192" y="1490584"/>
            <a:ext cx="10515600" cy="1500187"/>
          </a:xfrm>
        </p:spPr>
        <p:txBody>
          <a:bodyPr anchor="b">
            <a:normAutofit/>
          </a:bodyPr>
          <a:lstStyle>
            <a:lvl1pPr marL="0" indent="0" algn="ctr">
              <a:buNone/>
              <a:defRPr sz="1800" cap="all" spc="3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229890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Intro: Te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8FACDF-5CA3-48D7-B623-7CC0007F674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4819" b="10718"/>
          <a:stretch/>
        </p:blipFill>
        <p:spPr>
          <a:xfrm>
            <a:off x="4262" y="-10634"/>
            <a:ext cx="12192000" cy="6868633"/>
          </a:xfrm>
          <a:prstGeom prst="rect">
            <a:avLst/>
          </a:prstGeom>
        </p:spPr>
      </p:pic>
      <p:sp>
        <p:nvSpPr>
          <p:cNvPr id="9" name="Rectangle 8">
            <a:extLst>
              <a:ext uri="{FF2B5EF4-FFF2-40B4-BE49-F238E27FC236}">
                <a16:creationId xmlns:a16="http://schemas.microsoft.com/office/drawing/2014/main" id="{F963CED9-F823-4B69-AA09-14305019370F}"/>
              </a:ext>
            </a:extLst>
          </p:cNvPr>
          <p:cNvSpPr/>
          <p:nvPr userDrawn="1"/>
        </p:nvSpPr>
        <p:spPr>
          <a:xfrm>
            <a:off x="4262" y="-10635"/>
            <a:ext cx="12192000" cy="6868633"/>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D199FC2D-04D7-4891-B13D-E7D107C90189}"/>
              </a:ext>
            </a:extLst>
          </p:cNvPr>
          <p:cNvSpPr>
            <a:spLocks noGrp="1"/>
          </p:cNvSpPr>
          <p:nvPr>
            <p:ph type="title"/>
          </p:nvPr>
        </p:nvSpPr>
        <p:spPr>
          <a:xfrm>
            <a:off x="829192" y="3184161"/>
            <a:ext cx="10515600" cy="1198369"/>
          </a:xfrm>
        </p:spPr>
        <p:txBody>
          <a:bodyPr anchor="t">
            <a:normAutofit/>
          </a:bodyPr>
          <a:lstStyle>
            <a:lvl1pPr algn="ctr">
              <a:defRPr sz="3200" b="1">
                <a:solidFill>
                  <a:schemeClr val="bg1"/>
                </a:solidFill>
              </a:defRPr>
            </a:lvl1pPr>
          </a:lstStyle>
          <a:p>
            <a:r>
              <a:rPr lang="en-US"/>
              <a:t>Click to edit Master title style</a:t>
            </a:r>
          </a:p>
        </p:txBody>
      </p:sp>
      <p:sp>
        <p:nvSpPr>
          <p:cNvPr id="11" name="Text Placeholder 2">
            <a:extLst>
              <a:ext uri="{FF2B5EF4-FFF2-40B4-BE49-F238E27FC236}">
                <a16:creationId xmlns:a16="http://schemas.microsoft.com/office/drawing/2014/main" id="{6C9C8C0E-47BC-497A-B7EB-F96A941A4CF9}"/>
              </a:ext>
            </a:extLst>
          </p:cNvPr>
          <p:cNvSpPr>
            <a:spLocks noGrp="1"/>
          </p:cNvSpPr>
          <p:nvPr>
            <p:ph type="body" idx="1"/>
          </p:nvPr>
        </p:nvSpPr>
        <p:spPr>
          <a:xfrm>
            <a:off x="829192" y="1490584"/>
            <a:ext cx="10515600" cy="1500187"/>
          </a:xfrm>
        </p:spPr>
        <p:txBody>
          <a:bodyPr anchor="b">
            <a:normAutofit/>
          </a:bodyPr>
          <a:lstStyle>
            <a:lvl1pPr marL="0" indent="0" algn="ctr">
              <a:buNone/>
              <a:defRPr sz="1800" cap="all" spc="3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698296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Intro: Purp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CF3F6A-6D06-4CE9-B59D-EF262D0598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45" t="1742" r="7604" b="4644"/>
          <a:stretch/>
        </p:blipFill>
        <p:spPr>
          <a:xfrm>
            <a:off x="-12404" y="-1393"/>
            <a:ext cx="12204404" cy="6858000"/>
          </a:xfrm>
          <a:prstGeom prst="rect">
            <a:avLst/>
          </a:prstGeom>
        </p:spPr>
      </p:pic>
      <p:sp>
        <p:nvSpPr>
          <p:cNvPr id="9" name="Rectangle 8">
            <a:extLst>
              <a:ext uri="{FF2B5EF4-FFF2-40B4-BE49-F238E27FC236}">
                <a16:creationId xmlns:a16="http://schemas.microsoft.com/office/drawing/2014/main" id="{F963CED9-F823-4B69-AA09-14305019370F}"/>
              </a:ext>
            </a:extLst>
          </p:cNvPr>
          <p:cNvSpPr/>
          <p:nvPr userDrawn="1"/>
        </p:nvSpPr>
        <p:spPr>
          <a:xfrm>
            <a:off x="-114006" y="-12026"/>
            <a:ext cx="12306005" cy="6868633"/>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199FC2D-04D7-4891-B13D-E7D107C90189}"/>
              </a:ext>
            </a:extLst>
          </p:cNvPr>
          <p:cNvSpPr>
            <a:spLocks noGrp="1"/>
          </p:cNvSpPr>
          <p:nvPr>
            <p:ph type="title"/>
          </p:nvPr>
        </p:nvSpPr>
        <p:spPr>
          <a:xfrm>
            <a:off x="829192" y="3184161"/>
            <a:ext cx="10515600" cy="1198369"/>
          </a:xfrm>
        </p:spPr>
        <p:txBody>
          <a:bodyPr anchor="t">
            <a:normAutofit/>
          </a:bodyPr>
          <a:lstStyle>
            <a:lvl1pPr algn="ctr">
              <a:defRPr sz="3200" b="1">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6C9C8C0E-47BC-497A-B7EB-F96A941A4CF9}"/>
              </a:ext>
            </a:extLst>
          </p:cNvPr>
          <p:cNvSpPr>
            <a:spLocks noGrp="1"/>
          </p:cNvSpPr>
          <p:nvPr>
            <p:ph type="body" idx="1"/>
          </p:nvPr>
        </p:nvSpPr>
        <p:spPr>
          <a:xfrm>
            <a:off x="829192" y="1490584"/>
            <a:ext cx="10515600" cy="1500187"/>
          </a:xfrm>
        </p:spPr>
        <p:txBody>
          <a:bodyPr anchor="b">
            <a:normAutofit/>
          </a:bodyPr>
          <a:lstStyle>
            <a:lvl1pPr marL="0" indent="0" algn="ctr">
              <a:buNone/>
              <a:defRPr sz="1800" cap="all" spc="3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1461775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Intro: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DC869A-A10E-4885-981E-1C99CE489E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80" t="1510" r="4662" b="824"/>
          <a:stretch/>
        </p:blipFill>
        <p:spPr>
          <a:xfrm>
            <a:off x="0" y="-10633"/>
            <a:ext cx="12216809" cy="6879266"/>
          </a:xfrm>
          <a:prstGeom prst="rect">
            <a:avLst/>
          </a:prstGeom>
          <a:blipFill dpi="0" rotWithShape="1">
            <a:blip r:embed="rId2"/>
            <a:srcRect/>
            <a:stretch>
              <a:fillRect/>
            </a:stretch>
          </a:blipFill>
        </p:spPr>
      </p:pic>
      <p:sp>
        <p:nvSpPr>
          <p:cNvPr id="9" name="Rectangle 8">
            <a:extLst>
              <a:ext uri="{FF2B5EF4-FFF2-40B4-BE49-F238E27FC236}">
                <a16:creationId xmlns:a16="http://schemas.microsoft.com/office/drawing/2014/main" id="{F963CED9-F823-4B69-AA09-14305019370F}"/>
              </a:ext>
            </a:extLst>
          </p:cNvPr>
          <p:cNvSpPr/>
          <p:nvPr userDrawn="1"/>
        </p:nvSpPr>
        <p:spPr>
          <a:xfrm>
            <a:off x="0" y="0"/>
            <a:ext cx="12216809" cy="6868633"/>
          </a:xfrm>
          <a:prstGeom prst="rect">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D199FC2D-04D7-4891-B13D-E7D107C90189}"/>
              </a:ext>
            </a:extLst>
          </p:cNvPr>
          <p:cNvSpPr>
            <a:spLocks noGrp="1"/>
          </p:cNvSpPr>
          <p:nvPr>
            <p:ph type="title"/>
          </p:nvPr>
        </p:nvSpPr>
        <p:spPr>
          <a:xfrm>
            <a:off x="829192" y="3184161"/>
            <a:ext cx="10515600" cy="1198369"/>
          </a:xfrm>
        </p:spPr>
        <p:txBody>
          <a:bodyPr anchor="t">
            <a:normAutofit/>
          </a:bodyPr>
          <a:lstStyle>
            <a:lvl1pPr algn="ctr">
              <a:defRPr sz="3200" b="1">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6C9C8C0E-47BC-497A-B7EB-F96A941A4CF9}"/>
              </a:ext>
            </a:extLst>
          </p:cNvPr>
          <p:cNvSpPr>
            <a:spLocks noGrp="1"/>
          </p:cNvSpPr>
          <p:nvPr>
            <p:ph type="body" idx="1"/>
          </p:nvPr>
        </p:nvSpPr>
        <p:spPr>
          <a:xfrm>
            <a:off x="829192" y="1490584"/>
            <a:ext cx="10515600" cy="1500187"/>
          </a:xfrm>
        </p:spPr>
        <p:txBody>
          <a:bodyPr anchor="b">
            <a:normAutofit/>
          </a:bodyPr>
          <a:lstStyle>
            <a:lvl1pPr marL="0" indent="0" algn="ctr">
              <a:buNone/>
              <a:defRPr sz="1800" cap="all" spc="3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9613097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Intro: Oran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98A611-F211-4F8B-A733-9548BB98A9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390" t="545" r="5092" b="11061"/>
          <a:stretch/>
        </p:blipFill>
        <p:spPr>
          <a:xfrm>
            <a:off x="3464" y="1274"/>
            <a:ext cx="12216808" cy="6842235"/>
          </a:xfrm>
          <a:prstGeom prst="rect">
            <a:avLst/>
          </a:prstGeom>
          <a:blipFill dpi="0" rotWithShape="1">
            <a:blip r:embed="rId3"/>
            <a:srcRect/>
            <a:stretch>
              <a:fillRect/>
            </a:stretch>
          </a:blipFill>
        </p:spPr>
      </p:pic>
      <p:sp>
        <p:nvSpPr>
          <p:cNvPr id="9" name="Rectangle 8">
            <a:extLst>
              <a:ext uri="{FF2B5EF4-FFF2-40B4-BE49-F238E27FC236}">
                <a16:creationId xmlns:a16="http://schemas.microsoft.com/office/drawing/2014/main" id="{F963CED9-F823-4B69-AA09-14305019370F}"/>
              </a:ext>
            </a:extLst>
          </p:cNvPr>
          <p:cNvSpPr/>
          <p:nvPr userDrawn="1"/>
        </p:nvSpPr>
        <p:spPr>
          <a:xfrm>
            <a:off x="3463" y="-3981"/>
            <a:ext cx="12216809" cy="6868633"/>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199FC2D-04D7-4891-B13D-E7D107C90189}"/>
              </a:ext>
            </a:extLst>
          </p:cNvPr>
          <p:cNvSpPr>
            <a:spLocks noGrp="1"/>
          </p:cNvSpPr>
          <p:nvPr>
            <p:ph type="title"/>
          </p:nvPr>
        </p:nvSpPr>
        <p:spPr>
          <a:xfrm>
            <a:off x="829192" y="3184161"/>
            <a:ext cx="10515600" cy="1198369"/>
          </a:xfrm>
        </p:spPr>
        <p:txBody>
          <a:bodyPr anchor="t">
            <a:normAutofit/>
          </a:bodyPr>
          <a:lstStyle>
            <a:lvl1pPr algn="ctr">
              <a:defRPr sz="3200" b="1">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6C9C8C0E-47BC-497A-B7EB-F96A941A4CF9}"/>
              </a:ext>
            </a:extLst>
          </p:cNvPr>
          <p:cNvSpPr>
            <a:spLocks noGrp="1"/>
          </p:cNvSpPr>
          <p:nvPr>
            <p:ph type="body" idx="1"/>
          </p:nvPr>
        </p:nvSpPr>
        <p:spPr>
          <a:xfrm>
            <a:off x="829192" y="1490584"/>
            <a:ext cx="10515600" cy="1500187"/>
          </a:xfrm>
        </p:spPr>
        <p:txBody>
          <a:bodyPr anchor="b">
            <a:normAutofit/>
          </a:bodyPr>
          <a:lstStyle>
            <a:lvl1pPr marL="0" indent="0" algn="ctr">
              <a:buNone/>
              <a:defRPr sz="1800" cap="all" spc="3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6385539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d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668DF5-E705-4B93-B122-69D5225239AA}"/>
              </a:ext>
            </a:extLst>
          </p:cNvPr>
          <p:cNvSpPr/>
          <p:nvPr userDrawn="1"/>
        </p:nvSpPr>
        <p:spPr>
          <a:xfrm>
            <a:off x="0" y="0"/>
            <a:ext cx="12192000" cy="6858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3909B33-CC3A-4825-AA5C-FC303AA7EC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264" y="3125804"/>
            <a:ext cx="2469471" cy="606391"/>
          </a:xfrm>
          <a:prstGeom prst="rect">
            <a:avLst/>
          </a:prstGeom>
        </p:spPr>
      </p:pic>
      <p:sp>
        <p:nvSpPr>
          <p:cNvPr id="7" name="TextBox 6">
            <a:extLst>
              <a:ext uri="{FF2B5EF4-FFF2-40B4-BE49-F238E27FC236}">
                <a16:creationId xmlns:a16="http://schemas.microsoft.com/office/drawing/2014/main" id="{4EA4B258-3496-46EE-83C4-8AB5C0788B8D}"/>
              </a:ext>
            </a:extLst>
          </p:cNvPr>
          <p:cNvSpPr txBox="1"/>
          <p:nvPr userDrawn="1"/>
        </p:nvSpPr>
        <p:spPr>
          <a:xfrm>
            <a:off x="4575543" y="4274287"/>
            <a:ext cx="3040911" cy="461665"/>
          </a:xfrm>
          <a:prstGeom prst="rect">
            <a:avLst/>
          </a:prstGeom>
          <a:noFill/>
        </p:spPr>
        <p:txBody>
          <a:bodyPr wrap="square" rtlCol="0">
            <a:spAutoFit/>
          </a:bodyPr>
          <a:lstStyle/>
          <a:p>
            <a:pPr algn="ctr"/>
            <a:r>
              <a:rPr lang="en-US" sz="2400" b="1" dirty="0">
                <a:solidFill>
                  <a:schemeClr val="bg1"/>
                </a:solidFill>
              </a:rPr>
              <a:t>NFP.com</a:t>
            </a:r>
          </a:p>
        </p:txBody>
      </p:sp>
      <p:sp>
        <p:nvSpPr>
          <p:cNvPr id="8" name="TextBox 7">
            <a:extLst>
              <a:ext uri="{FF2B5EF4-FFF2-40B4-BE49-F238E27FC236}">
                <a16:creationId xmlns:a16="http://schemas.microsoft.com/office/drawing/2014/main" id="{1C013929-6491-4FE5-8E38-B2B9CDFE1187}"/>
              </a:ext>
            </a:extLst>
          </p:cNvPr>
          <p:cNvSpPr txBox="1"/>
          <p:nvPr userDrawn="1"/>
        </p:nvSpPr>
        <p:spPr>
          <a:xfrm>
            <a:off x="3589281" y="5278044"/>
            <a:ext cx="5013434" cy="276999"/>
          </a:xfrm>
          <a:prstGeom prst="rect">
            <a:avLst/>
          </a:prstGeom>
          <a:noFill/>
        </p:spPr>
        <p:txBody>
          <a:bodyPr wrap="square" rtlCol="0">
            <a:spAutoFit/>
          </a:bodyPr>
          <a:lstStyle/>
          <a:p>
            <a:pPr algn="ctr"/>
            <a:r>
              <a:rPr lang="en-US" sz="1200" dirty="0">
                <a:solidFill>
                  <a:schemeClr val="bg1"/>
                </a:solidFill>
              </a:rPr>
              <a:t>© 2024 NFP Corp. All Rights Reserved</a:t>
            </a:r>
          </a:p>
        </p:txBody>
      </p:sp>
    </p:spTree>
    <p:extLst>
      <p:ext uri="{BB962C8B-B14F-4D97-AF65-F5344CB8AC3E}">
        <p14:creationId xmlns:p14="http://schemas.microsoft.com/office/powerpoint/2010/main" val="72780942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40FD28-6B61-47B8-B78D-A1D16DA8F3F4}"/>
              </a:ext>
            </a:extLst>
          </p:cNvPr>
          <p:cNvSpPr/>
          <p:nvPr userDrawn="1"/>
        </p:nvSpPr>
        <p:spPr>
          <a:xfrm>
            <a:off x="0" y="0"/>
            <a:ext cx="121920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458D931-182A-4880-B7C8-DCF0F2DA23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141" y="1427555"/>
            <a:ext cx="1463630" cy="359402"/>
          </a:xfrm>
          <a:prstGeom prst="rect">
            <a:avLst/>
          </a:prstGeom>
        </p:spPr>
      </p:pic>
      <p:sp>
        <p:nvSpPr>
          <p:cNvPr id="2" name="Title 1">
            <a:extLst>
              <a:ext uri="{FF2B5EF4-FFF2-40B4-BE49-F238E27FC236}">
                <a16:creationId xmlns:a16="http://schemas.microsoft.com/office/drawing/2014/main" id="{52C5F5C5-7946-4148-82E3-5145B50F096B}"/>
              </a:ext>
            </a:extLst>
          </p:cNvPr>
          <p:cNvSpPr>
            <a:spLocks noGrp="1"/>
          </p:cNvSpPr>
          <p:nvPr>
            <p:ph type="ctrTitle"/>
          </p:nvPr>
        </p:nvSpPr>
        <p:spPr>
          <a:xfrm>
            <a:off x="602141" y="2347504"/>
            <a:ext cx="2905832" cy="1655762"/>
          </a:xfrm>
        </p:spPr>
        <p:txBody>
          <a:bodyPr anchor="b">
            <a:noAutofit/>
          </a:bodyPr>
          <a:lstStyle>
            <a:lvl1pPr algn="l">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C358DF-08E9-4038-A8FA-2F146E89F5DE}"/>
              </a:ext>
            </a:extLst>
          </p:cNvPr>
          <p:cNvSpPr>
            <a:spLocks noGrp="1"/>
          </p:cNvSpPr>
          <p:nvPr>
            <p:ph type="subTitle" idx="1"/>
          </p:nvPr>
        </p:nvSpPr>
        <p:spPr>
          <a:xfrm>
            <a:off x="602141" y="4137410"/>
            <a:ext cx="2905831" cy="822960"/>
          </a:xfrm>
        </p:spPr>
        <p:txBody>
          <a:bodyPr>
            <a:normAutofit/>
          </a:bodyPr>
          <a:lstStyle>
            <a:lvl1pPr marL="0" indent="0" algn="l">
              <a:lnSpc>
                <a:spcPct val="100000"/>
              </a:lnSpc>
              <a:spcBef>
                <a:spcPts val="0"/>
              </a:spcBef>
              <a:buNone/>
              <a:defRPr sz="1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61FFC48D-7422-4D7E-A2E9-958A1E2D3E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31" t="7973" r="12330" b="5438"/>
          <a:stretch/>
        </p:blipFill>
        <p:spPr>
          <a:xfrm>
            <a:off x="3949701" y="-19050"/>
            <a:ext cx="8242300" cy="6896100"/>
          </a:xfrm>
          <a:prstGeom prst="rect">
            <a:avLst/>
          </a:prstGeom>
        </p:spPr>
      </p:pic>
    </p:spTree>
    <p:extLst>
      <p:ext uri="{BB962C8B-B14F-4D97-AF65-F5344CB8AC3E}">
        <p14:creationId xmlns:p14="http://schemas.microsoft.com/office/powerpoint/2010/main" val="409584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Optio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5F5C5-7946-4148-82E3-5145B50F096B}"/>
              </a:ext>
            </a:extLst>
          </p:cNvPr>
          <p:cNvSpPr>
            <a:spLocks noGrp="1"/>
          </p:cNvSpPr>
          <p:nvPr>
            <p:ph type="ctrTitle"/>
          </p:nvPr>
        </p:nvSpPr>
        <p:spPr>
          <a:xfrm>
            <a:off x="602141" y="2347504"/>
            <a:ext cx="2905832" cy="1655762"/>
          </a:xfrm>
        </p:spPr>
        <p:txBody>
          <a:bodyPr anchor="b">
            <a:noAutofit/>
          </a:bodyPr>
          <a:lstStyle>
            <a:lvl1pPr algn="l">
              <a:defRPr sz="28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C358DF-08E9-4038-A8FA-2F146E89F5DE}"/>
              </a:ext>
            </a:extLst>
          </p:cNvPr>
          <p:cNvSpPr>
            <a:spLocks noGrp="1"/>
          </p:cNvSpPr>
          <p:nvPr>
            <p:ph type="subTitle" idx="1"/>
          </p:nvPr>
        </p:nvSpPr>
        <p:spPr>
          <a:xfrm>
            <a:off x="602141" y="4137411"/>
            <a:ext cx="2905831" cy="822960"/>
          </a:xfrm>
        </p:spPr>
        <p:txBody>
          <a:bodyPr>
            <a:normAutofit/>
          </a:bodyPr>
          <a:lstStyle>
            <a:lvl1pPr marL="0" indent="0" algn="l">
              <a:lnSpc>
                <a:spcPct val="100000"/>
              </a:lnSpc>
              <a:spcBef>
                <a:spcPts val="0"/>
              </a:spcBef>
              <a:buNone/>
              <a:defRPr sz="1400" b="1" i="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8D90E2C1-7581-4B21-BA00-FC1C0D4AA8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69" b="10446"/>
          <a:stretch/>
        </p:blipFill>
        <p:spPr>
          <a:xfrm>
            <a:off x="5238468" y="-21265"/>
            <a:ext cx="6115332" cy="6879265"/>
          </a:xfrm>
          <a:prstGeom prst="rect">
            <a:avLst/>
          </a:prstGeom>
          <a:effectLst/>
        </p:spPr>
      </p:pic>
      <p:pic>
        <p:nvPicPr>
          <p:cNvPr id="11" name="Picture 10">
            <a:extLst>
              <a:ext uri="{FF2B5EF4-FFF2-40B4-BE49-F238E27FC236}">
                <a16:creationId xmlns:a16="http://schemas.microsoft.com/office/drawing/2014/main" id="{A0A79DBA-F95D-45AE-BBF9-3C1253FE66F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93464" y="1422468"/>
            <a:ext cx="1474879" cy="363803"/>
          </a:xfrm>
          <a:prstGeom prst="rect">
            <a:avLst/>
          </a:prstGeom>
        </p:spPr>
      </p:pic>
    </p:spTree>
    <p:extLst>
      <p:ext uri="{BB962C8B-B14F-4D97-AF65-F5344CB8AC3E}">
        <p14:creationId xmlns:p14="http://schemas.microsoft.com/office/powerpoint/2010/main" val="589524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lide: Full Width">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FA0AA3-DFD6-4A01-AB8E-D99D2E2C71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8515" y="6422096"/>
            <a:ext cx="874923" cy="218731"/>
          </a:xfrm>
          <a:prstGeom prst="rect">
            <a:avLst/>
          </a:prstGeom>
        </p:spPr>
      </p:pic>
      <p:sp>
        <p:nvSpPr>
          <p:cNvPr id="11" name="Oval 10">
            <a:extLst>
              <a:ext uri="{FF2B5EF4-FFF2-40B4-BE49-F238E27FC236}">
                <a16:creationId xmlns:a16="http://schemas.microsoft.com/office/drawing/2014/main" id="{704400DA-1AD5-44B2-A56C-D19230C86B8D}"/>
              </a:ext>
            </a:extLst>
          </p:cNvPr>
          <p:cNvSpPr/>
          <p:nvPr userDrawn="1"/>
        </p:nvSpPr>
        <p:spPr>
          <a:xfrm>
            <a:off x="11579328" y="6368935"/>
            <a:ext cx="352540" cy="35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0E0A9B9-EE7A-4FF9-8736-636143C5383A}"/>
              </a:ext>
            </a:extLst>
          </p:cNvPr>
          <p:cNvSpPr/>
          <p:nvPr userDrawn="1"/>
        </p:nvSpPr>
        <p:spPr>
          <a:xfrm>
            <a:off x="0" y="0"/>
            <a:ext cx="6092456"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705FB9-860F-4488-8136-B45C8F1B79B8}"/>
              </a:ext>
            </a:extLst>
          </p:cNvPr>
          <p:cNvSpPr>
            <a:spLocks noGrp="1"/>
          </p:cNvSpPr>
          <p:nvPr>
            <p:ph type="title"/>
          </p:nvPr>
        </p:nvSpPr>
        <p:spPr>
          <a:xfrm>
            <a:off x="274320" y="91359"/>
            <a:ext cx="5486400" cy="1188882"/>
          </a:xfrm>
        </p:spPr>
        <p:txBody>
          <a:bodyPr lIns="91440" anchor="ctr">
            <a:normAutofit/>
          </a:bodyPr>
          <a:lstStyle>
            <a:lvl1pPr>
              <a:defRPr sz="2400">
                <a:solidFill>
                  <a:srgbClr val="595959"/>
                </a:solidFill>
                <a:latin typeface="Arial Black" panose="020B0A040201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EB62D3-9880-470E-8EA0-838EFCDB515A}"/>
              </a:ext>
            </a:extLst>
          </p:cNvPr>
          <p:cNvSpPr>
            <a:spLocks noGrp="1"/>
          </p:cNvSpPr>
          <p:nvPr>
            <p:ph idx="1"/>
          </p:nvPr>
        </p:nvSpPr>
        <p:spPr>
          <a:xfrm>
            <a:off x="274320" y="1645920"/>
            <a:ext cx="11612880" cy="4688985"/>
          </a:xfrm>
        </p:spPr>
        <p:txBody>
          <a:bodyPr lIns="91440">
            <a:normAutofit/>
          </a:bodyPr>
          <a:lstStyle>
            <a:lvl1pPr marL="228600" indent="-228600">
              <a:buClr>
                <a:srgbClr val="46712B"/>
              </a:buClr>
              <a:buSzPct val="100000"/>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1pPr>
            <a:lvl2pPr marL="685800" indent="-228600">
              <a:buClr>
                <a:srgbClr val="46712B"/>
              </a:buClr>
              <a:buSzPct val="100000"/>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2pPr>
            <a:lvl3pPr marL="1143000" indent="-228600">
              <a:buClr>
                <a:srgbClr val="46712B"/>
              </a:buClr>
              <a:buSzPct val="100000"/>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buClr>
                <a:srgbClr val="46712B"/>
              </a:buClr>
              <a:buSzPct val="100000"/>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4pPr>
            <a:lvl5pPr marL="2057400" indent="-228600">
              <a:buClr>
                <a:srgbClr val="46712B"/>
              </a:buClr>
              <a:buSzPct val="100000"/>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7066C00-33BA-4AA6-BF6C-11A2A2232D50}"/>
              </a:ext>
            </a:extLst>
          </p:cNvPr>
          <p:cNvSpPr>
            <a:spLocks noGrp="1"/>
          </p:cNvSpPr>
          <p:nvPr>
            <p:ph type="sldNum" sz="quarter" idx="12"/>
          </p:nvPr>
        </p:nvSpPr>
        <p:spPr>
          <a:xfrm>
            <a:off x="11496157" y="6355986"/>
            <a:ext cx="517615" cy="365125"/>
          </a:xfrm>
        </p:spPr>
        <p:txBody>
          <a:bodyPr/>
          <a:lstStyle>
            <a:lvl1pPr algn="ctr">
              <a:defRPr>
                <a:solidFill>
                  <a:schemeClr val="bg1"/>
                </a:solidFill>
              </a:defRPr>
            </a:lvl1pPr>
          </a:lstStyle>
          <a:p>
            <a:fld id="{85CC68AE-01BE-4C69-87E0-B478EF251A0D}" type="slidenum">
              <a:rPr lang="en-US" smtClean="0"/>
              <a:pPr/>
              <a:t>‹#›</a:t>
            </a:fld>
            <a:endParaRPr lang="en-US" dirty="0"/>
          </a:p>
        </p:txBody>
      </p:sp>
    </p:spTree>
    <p:extLst>
      <p:ext uri="{BB962C8B-B14F-4D97-AF65-F5344CB8AC3E}">
        <p14:creationId xmlns:p14="http://schemas.microsoft.com/office/powerpoint/2010/main" val="179490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Narrow Sideba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D0A10B-AC71-4AC9-9146-08CAC3BF97BA}"/>
              </a:ext>
            </a:extLst>
          </p:cNvPr>
          <p:cNvSpPr/>
          <p:nvPr userDrawn="1"/>
        </p:nvSpPr>
        <p:spPr>
          <a:xfrm>
            <a:off x="0" y="1"/>
            <a:ext cx="3801612"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27BCDF-3964-4EBC-A0DD-F5373F6853AA}"/>
              </a:ext>
            </a:extLst>
          </p:cNvPr>
          <p:cNvSpPr>
            <a:spLocks noGrp="1"/>
          </p:cNvSpPr>
          <p:nvPr>
            <p:ph type="title"/>
          </p:nvPr>
        </p:nvSpPr>
        <p:spPr>
          <a:xfrm>
            <a:off x="274319" y="91440"/>
            <a:ext cx="3200400" cy="1188720"/>
          </a:xfrm>
        </p:spPr>
        <p:txBody>
          <a:bodyPr anchor="ctr">
            <a:normAutofit/>
          </a:bodyPr>
          <a:lstStyle>
            <a:lvl1pPr>
              <a:defRPr sz="2400">
                <a:solidFill>
                  <a:srgbClr val="595959"/>
                </a:solidFill>
                <a:latin typeface="Arial Black" panose="020B0A04020102020204" pitchFamily="34" charset="0"/>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03AB4512-69CA-41B5-97BE-4CB3C0C59257}"/>
              </a:ext>
            </a:extLst>
          </p:cNvPr>
          <p:cNvSpPr>
            <a:spLocks noGrp="1"/>
          </p:cNvSpPr>
          <p:nvPr>
            <p:ph sz="half" idx="2"/>
          </p:nvPr>
        </p:nvSpPr>
        <p:spPr>
          <a:xfrm>
            <a:off x="274319" y="1645920"/>
            <a:ext cx="3200400" cy="4366849"/>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627DC53F-1E83-494D-82AA-29526159BEFF}"/>
              </a:ext>
            </a:extLst>
          </p:cNvPr>
          <p:cNvSpPr>
            <a:spLocks noGrp="1"/>
          </p:cNvSpPr>
          <p:nvPr>
            <p:ph sz="quarter" idx="4"/>
          </p:nvPr>
        </p:nvSpPr>
        <p:spPr>
          <a:xfrm>
            <a:off x="4091709" y="1645920"/>
            <a:ext cx="7487619" cy="4189228"/>
          </a:xfrm>
        </p:spPr>
        <p:txBody>
          <a:bodyPr>
            <a:normAutofit/>
          </a:bodyPr>
          <a:lstStyle>
            <a:lvl1pPr marL="2286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1pPr>
            <a:lvl2pPr marL="6858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2pPr>
            <a:lvl3pPr marL="11430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3pPr>
            <a:lvl4pPr marL="16002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4pPr>
            <a:lvl5pPr marL="20574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0F31605A-A98F-4936-9322-AE6A04B51E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8515" y="6422096"/>
            <a:ext cx="874923" cy="218731"/>
          </a:xfrm>
          <a:prstGeom prst="rect">
            <a:avLst/>
          </a:prstGeom>
        </p:spPr>
      </p:pic>
      <p:sp>
        <p:nvSpPr>
          <p:cNvPr id="13" name="Oval 12">
            <a:extLst>
              <a:ext uri="{FF2B5EF4-FFF2-40B4-BE49-F238E27FC236}">
                <a16:creationId xmlns:a16="http://schemas.microsoft.com/office/drawing/2014/main" id="{E5B6AAB0-7900-43A8-8F68-6B91013B05CB}"/>
              </a:ext>
            </a:extLst>
          </p:cNvPr>
          <p:cNvSpPr/>
          <p:nvPr userDrawn="1"/>
        </p:nvSpPr>
        <p:spPr>
          <a:xfrm>
            <a:off x="11579328" y="6368935"/>
            <a:ext cx="352540" cy="35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E7066C00-33BA-4AA6-BF6C-11A2A2232D50}"/>
              </a:ext>
            </a:extLst>
          </p:cNvPr>
          <p:cNvSpPr>
            <a:spLocks noGrp="1"/>
          </p:cNvSpPr>
          <p:nvPr>
            <p:ph type="sldNum" sz="quarter" idx="12"/>
          </p:nvPr>
        </p:nvSpPr>
        <p:spPr>
          <a:xfrm>
            <a:off x="11496157" y="6355986"/>
            <a:ext cx="517615" cy="365125"/>
          </a:xfrm>
        </p:spPr>
        <p:txBody>
          <a:bodyPr/>
          <a:lstStyle>
            <a:lvl1pPr algn="ctr">
              <a:defRPr>
                <a:solidFill>
                  <a:schemeClr val="bg1"/>
                </a:solidFill>
              </a:defRPr>
            </a:lvl1pPr>
          </a:lstStyle>
          <a:p>
            <a:fld id="{85CC68AE-01BE-4C69-87E0-B478EF251A0D}" type="slidenum">
              <a:rPr lang="en-US" smtClean="0"/>
              <a:pPr/>
              <a:t>‹#›</a:t>
            </a:fld>
            <a:endParaRPr lang="en-US" dirty="0"/>
          </a:p>
        </p:txBody>
      </p:sp>
    </p:spTree>
    <p:extLst>
      <p:ext uri="{BB962C8B-B14F-4D97-AF65-F5344CB8AC3E}">
        <p14:creationId xmlns:p14="http://schemas.microsoft.com/office/powerpoint/2010/main" val="254992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Split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8C6CBC-52F4-48D7-8A7E-349E4945F965}"/>
              </a:ext>
            </a:extLst>
          </p:cNvPr>
          <p:cNvSpPr/>
          <p:nvPr userDrawn="1"/>
        </p:nvSpPr>
        <p:spPr>
          <a:xfrm>
            <a:off x="0" y="1"/>
            <a:ext cx="6092456"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705FB9-860F-4488-8136-B45C8F1B79B8}"/>
              </a:ext>
            </a:extLst>
          </p:cNvPr>
          <p:cNvSpPr>
            <a:spLocks noGrp="1"/>
          </p:cNvSpPr>
          <p:nvPr>
            <p:ph type="title"/>
          </p:nvPr>
        </p:nvSpPr>
        <p:spPr>
          <a:xfrm>
            <a:off x="274320" y="91440"/>
            <a:ext cx="5273749" cy="1188720"/>
          </a:xfrm>
        </p:spPr>
        <p:txBody>
          <a:bodyPr anchor="ctr">
            <a:normAutofit/>
          </a:bodyPr>
          <a:lstStyle>
            <a:lvl1pPr>
              <a:defRPr sz="2400">
                <a:solidFill>
                  <a:srgbClr val="595959"/>
                </a:solidFill>
                <a:latin typeface="Arial Black" panose="020B0A040201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EB62D3-9880-470E-8EA0-838EFCDB515A}"/>
              </a:ext>
            </a:extLst>
          </p:cNvPr>
          <p:cNvSpPr>
            <a:spLocks noGrp="1"/>
          </p:cNvSpPr>
          <p:nvPr>
            <p:ph idx="1"/>
          </p:nvPr>
        </p:nvSpPr>
        <p:spPr>
          <a:xfrm>
            <a:off x="274320" y="1645920"/>
            <a:ext cx="5273750" cy="4818305"/>
          </a:xfrm>
        </p:spPr>
        <p:txBody>
          <a:bodyPr>
            <a:normAutofit/>
          </a:bodyPr>
          <a:lstStyle>
            <a:lvl1pPr marL="2286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1pPr>
            <a:lvl2pPr marL="6858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2pPr>
            <a:lvl3pPr marL="11430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3pPr>
            <a:lvl4pPr marL="16002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4pPr>
            <a:lvl5pPr marL="20574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325AA0EC-EB3E-4AEC-8968-5C044475FD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8515" y="6422096"/>
            <a:ext cx="874923" cy="218731"/>
          </a:xfrm>
          <a:prstGeom prst="rect">
            <a:avLst/>
          </a:prstGeom>
        </p:spPr>
      </p:pic>
      <p:sp>
        <p:nvSpPr>
          <p:cNvPr id="12" name="Oval 11">
            <a:extLst>
              <a:ext uri="{FF2B5EF4-FFF2-40B4-BE49-F238E27FC236}">
                <a16:creationId xmlns:a16="http://schemas.microsoft.com/office/drawing/2014/main" id="{7C5BD901-8F91-4016-BD62-8DCF78441D9C}"/>
              </a:ext>
            </a:extLst>
          </p:cNvPr>
          <p:cNvSpPr/>
          <p:nvPr userDrawn="1"/>
        </p:nvSpPr>
        <p:spPr>
          <a:xfrm>
            <a:off x="11579328" y="6368935"/>
            <a:ext cx="352540" cy="35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DCE45038-5FE4-4C42-A885-44CF6079003C}"/>
              </a:ext>
            </a:extLst>
          </p:cNvPr>
          <p:cNvSpPr>
            <a:spLocks noGrp="1"/>
          </p:cNvSpPr>
          <p:nvPr>
            <p:ph idx="13"/>
          </p:nvPr>
        </p:nvSpPr>
        <p:spPr>
          <a:xfrm>
            <a:off x="6421307" y="1645920"/>
            <a:ext cx="4829169" cy="4685488"/>
          </a:xfrm>
        </p:spPr>
        <p:txBody>
          <a:bodyPr>
            <a:normAutofit/>
          </a:bodyPr>
          <a:lstStyle>
            <a:lvl1pPr marL="2286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1pPr>
            <a:lvl2pPr marL="6858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2pPr>
            <a:lvl3pPr marL="11430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3pPr>
            <a:lvl4pPr marL="16002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4pPr>
            <a:lvl5pPr marL="20574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E7066C00-33BA-4AA6-BF6C-11A2A2232D50}"/>
              </a:ext>
            </a:extLst>
          </p:cNvPr>
          <p:cNvSpPr>
            <a:spLocks noGrp="1"/>
          </p:cNvSpPr>
          <p:nvPr>
            <p:ph type="sldNum" sz="quarter" idx="12"/>
          </p:nvPr>
        </p:nvSpPr>
        <p:spPr>
          <a:xfrm>
            <a:off x="11496157" y="6355986"/>
            <a:ext cx="517615" cy="365125"/>
          </a:xfrm>
        </p:spPr>
        <p:txBody>
          <a:bodyPr/>
          <a:lstStyle>
            <a:lvl1pPr algn="ctr">
              <a:defRPr>
                <a:solidFill>
                  <a:schemeClr val="bg1"/>
                </a:solidFill>
              </a:defRPr>
            </a:lvl1pPr>
          </a:lstStyle>
          <a:p>
            <a:fld id="{85CC68AE-01BE-4C69-87E0-B478EF251A0D}" type="slidenum">
              <a:rPr lang="en-US" smtClean="0"/>
              <a:pPr/>
              <a:t>‹#›</a:t>
            </a:fld>
            <a:endParaRPr lang="en-US" dirty="0"/>
          </a:p>
        </p:txBody>
      </p:sp>
    </p:spTree>
    <p:extLst>
      <p:ext uri="{BB962C8B-B14F-4D97-AF65-F5344CB8AC3E}">
        <p14:creationId xmlns:p14="http://schemas.microsoft.com/office/powerpoint/2010/main" val="169368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Slide: Simpl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FA0AA3-DFD6-4A01-AB8E-D99D2E2C71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8515" y="6422096"/>
            <a:ext cx="874923" cy="218731"/>
          </a:xfrm>
          <a:prstGeom prst="rect">
            <a:avLst/>
          </a:prstGeom>
        </p:spPr>
      </p:pic>
      <p:sp>
        <p:nvSpPr>
          <p:cNvPr id="11" name="Oval 10">
            <a:extLst>
              <a:ext uri="{FF2B5EF4-FFF2-40B4-BE49-F238E27FC236}">
                <a16:creationId xmlns:a16="http://schemas.microsoft.com/office/drawing/2014/main" id="{704400DA-1AD5-44B2-A56C-D19230C86B8D}"/>
              </a:ext>
            </a:extLst>
          </p:cNvPr>
          <p:cNvSpPr/>
          <p:nvPr userDrawn="1"/>
        </p:nvSpPr>
        <p:spPr>
          <a:xfrm>
            <a:off x="11579328" y="6368935"/>
            <a:ext cx="352540" cy="35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705FB9-860F-4488-8136-B45C8F1B79B8}"/>
              </a:ext>
            </a:extLst>
          </p:cNvPr>
          <p:cNvSpPr>
            <a:spLocks noGrp="1"/>
          </p:cNvSpPr>
          <p:nvPr>
            <p:ph type="title"/>
          </p:nvPr>
        </p:nvSpPr>
        <p:spPr>
          <a:xfrm>
            <a:off x="274320" y="91440"/>
            <a:ext cx="5486400" cy="1188720"/>
          </a:xfrm>
        </p:spPr>
        <p:txBody>
          <a:bodyPr lIns="91440" anchor="ctr">
            <a:normAutofit/>
          </a:bodyPr>
          <a:lstStyle>
            <a:lvl1pPr>
              <a:defRPr sz="2400">
                <a:solidFill>
                  <a:srgbClr val="595959"/>
                </a:solidFill>
                <a:latin typeface="Arial Black" panose="020B0A040201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EB62D3-9880-470E-8EA0-838EFCDB515A}"/>
              </a:ext>
            </a:extLst>
          </p:cNvPr>
          <p:cNvSpPr>
            <a:spLocks noGrp="1"/>
          </p:cNvSpPr>
          <p:nvPr>
            <p:ph idx="1"/>
          </p:nvPr>
        </p:nvSpPr>
        <p:spPr>
          <a:xfrm>
            <a:off x="274319" y="1645920"/>
            <a:ext cx="11612880" cy="4688985"/>
          </a:xfrm>
        </p:spPr>
        <p:txBody>
          <a:bodyPr lIns="91440">
            <a:normAutofit/>
          </a:bodyPr>
          <a:lstStyle>
            <a:lvl1pPr marL="228600" indent="-228600">
              <a:buClr>
                <a:srgbClr val="46712B"/>
              </a:buClr>
              <a:buSzPct val="100000"/>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1pPr>
            <a:lvl2pPr marL="685800" indent="-228600">
              <a:buClr>
                <a:srgbClr val="46712B"/>
              </a:buClr>
              <a:buSzPct val="100000"/>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2pPr>
            <a:lvl3pPr marL="1143000" indent="-228600">
              <a:buClr>
                <a:srgbClr val="46712B"/>
              </a:buClr>
              <a:buSzPct val="100000"/>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buClr>
                <a:srgbClr val="46712B"/>
              </a:buClr>
              <a:buSzPct val="100000"/>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4pPr>
            <a:lvl5pPr marL="2057400" indent="-228600">
              <a:buClr>
                <a:srgbClr val="46712B"/>
              </a:buClr>
              <a:buSzPct val="100000"/>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7066C00-33BA-4AA6-BF6C-11A2A2232D50}"/>
              </a:ext>
            </a:extLst>
          </p:cNvPr>
          <p:cNvSpPr>
            <a:spLocks noGrp="1"/>
          </p:cNvSpPr>
          <p:nvPr>
            <p:ph type="sldNum" sz="quarter" idx="12"/>
          </p:nvPr>
        </p:nvSpPr>
        <p:spPr>
          <a:xfrm>
            <a:off x="11496157" y="6355986"/>
            <a:ext cx="517615" cy="365125"/>
          </a:xfrm>
        </p:spPr>
        <p:txBody>
          <a:bodyPr/>
          <a:lstStyle>
            <a:lvl1pPr algn="ctr">
              <a:defRPr>
                <a:solidFill>
                  <a:schemeClr val="bg1"/>
                </a:solidFill>
              </a:defRPr>
            </a:lvl1pPr>
          </a:lstStyle>
          <a:p>
            <a:fld id="{85CC68AE-01BE-4C69-87E0-B478EF251A0D}" type="slidenum">
              <a:rPr lang="en-US" smtClean="0"/>
              <a:pPr/>
              <a:t>‹#›</a:t>
            </a:fld>
            <a:endParaRPr lang="en-US" dirty="0"/>
          </a:p>
        </p:txBody>
      </p:sp>
    </p:spTree>
    <p:extLst>
      <p:ext uri="{BB962C8B-B14F-4D97-AF65-F5344CB8AC3E}">
        <p14:creationId xmlns:p14="http://schemas.microsoft.com/office/powerpoint/2010/main" val="198170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A0AA3-DFD6-4A01-AB8E-D99D2E2C71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8515" y="6422096"/>
            <a:ext cx="874923" cy="218731"/>
          </a:xfrm>
          <a:prstGeom prst="rect">
            <a:avLst/>
          </a:prstGeom>
        </p:spPr>
      </p:pic>
      <p:sp>
        <p:nvSpPr>
          <p:cNvPr id="7" name="Oval 6">
            <a:extLst>
              <a:ext uri="{FF2B5EF4-FFF2-40B4-BE49-F238E27FC236}">
                <a16:creationId xmlns:a16="http://schemas.microsoft.com/office/drawing/2014/main" id="{704400DA-1AD5-44B2-A56C-D19230C86B8D}"/>
              </a:ext>
            </a:extLst>
          </p:cNvPr>
          <p:cNvSpPr/>
          <p:nvPr userDrawn="1"/>
        </p:nvSpPr>
        <p:spPr>
          <a:xfrm>
            <a:off x="11579328" y="6368935"/>
            <a:ext cx="352540" cy="35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E7066C00-33BA-4AA6-BF6C-11A2A2232D50}"/>
              </a:ext>
            </a:extLst>
          </p:cNvPr>
          <p:cNvSpPr>
            <a:spLocks noGrp="1"/>
          </p:cNvSpPr>
          <p:nvPr>
            <p:ph type="sldNum" sz="quarter" idx="12"/>
          </p:nvPr>
        </p:nvSpPr>
        <p:spPr>
          <a:xfrm>
            <a:off x="11496157" y="6355986"/>
            <a:ext cx="517615" cy="365125"/>
          </a:xfrm>
        </p:spPr>
        <p:txBody>
          <a:bodyPr/>
          <a:lstStyle>
            <a:lvl1pPr algn="ctr">
              <a:defRPr>
                <a:solidFill>
                  <a:schemeClr val="bg1"/>
                </a:solidFill>
              </a:defRPr>
            </a:lvl1pPr>
          </a:lstStyle>
          <a:p>
            <a:fld id="{85CC68AE-01BE-4C69-87E0-B478EF251A0D}" type="slidenum">
              <a:rPr lang="en-US" smtClean="0"/>
              <a:pPr/>
              <a:t>‹#›</a:t>
            </a:fld>
            <a:endParaRPr lang="en-US" dirty="0"/>
          </a:p>
        </p:txBody>
      </p:sp>
    </p:spTree>
    <p:extLst>
      <p:ext uri="{BB962C8B-B14F-4D97-AF65-F5344CB8AC3E}">
        <p14:creationId xmlns:p14="http://schemas.microsoft.com/office/powerpoint/2010/main" val="396675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Teal Call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8C6CBC-52F4-48D7-8A7E-349E4945F965}"/>
              </a:ext>
            </a:extLst>
          </p:cNvPr>
          <p:cNvSpPr/>
          <p:nvPr userDrawn="1"/>
        </p:nvSpPr>
        <p:spPr>
          <a:xfrm>
            <a:off x="0" y="1"/>
            <a:ext cx="6035040"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BDB7511-DEFB-4965-8AFD-9D245D98438B}"/>
              </a:ext>
            </a:extLst>
          </p:cNvPr>
          <p:cNvSpPr/>
          <p:nvPr userDrawn="1"/>
        </p:nvSpPr>
        <p:spPr>
          <a:xfrm>
            <a:off x="0" y="1860696"/>
            <a:ext cx="6035040" cy="31685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1705FB9-860F-4488-8136-B45C8F1B79B8}"/>
              </a:ext>
            </a:extLst>
          </p:cNvPr>
          <p:cNvSpPr>
            <a:spLocks noGrp="1"/>
          </p:cNvSpPr>
          <p:nvPr>
            <p:ph type="title"/>
          </p:nvPr>
        </p:nvSpPr>
        <p:spPr>
          <a:xfrm>
            <a:off x="274319" y="91440"/>
            <a:ext cx="5486400" cy="1188720"/>
          </a:xfrm>
        </p:spPr>
        <p:txBody>
          <a:bodyPr anchor="ctr">
            <a:normAutofit/>
          </a:bodyPr>
          <a:lstStyle>
            <a:lvl1pPr>
              <a:defRPr sz="2400">
                <a:solidFill>
                  <a:srgbClr val="595959"/>
                </a:solidFill>
                <a:latin typeface="Arial Black" panose="020B0A040201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EB62D3-9880-470E-8EA0-838EFCDB515A}"/>
              </a:ext>
            </a:extLst>
          </p:cNvPr>
          <p:cNvSpPr>
            <a:spLocks noGrp="1"/>
          </p:cNvSpPr>
          <p:nvPr>
            <p:ph idx="1"/>
          </p:nvPr>
        </p:nvSpPr>
        <p:spPr>
          <a:xfrm>
            <a:off x="274320" y="2085378"/>
            <a:ext cx="5467732" cy="2717531"/>
          </a:xfrm>
        </p:spPr>
        <p:txBody>
          <a:bodyPr>
            <a:normAutofit/>
          </a:bodyPr>
          <a:lstStyle>
            <a:lvl1pPr marL="228600" indent="-228600">
              <a:buClrTx/>
              <a:buSzPct val="100000"/>
              <a:buFont typeface="Symbol" panose="05050102010706020507" pitchFamily="18" charset="2"/>
              <a:buChar char="·"/>
              <a:defRPr sz="1600">
                <a:solidFill>
                  <a:schemeClr val="bg1"/>
                </a:solidFill>
                <a:latin typeface="Arial" panose="020B0604020202020204" pitchFamily="34" charset="0"/>
                <a:cs typeface="Arial" panose="020B0604020202020204" pitchFamily="34" charset="0"/>
              </a:defRPr>
            </a:lvl1pPr>
            <a:lvl2pPr marL="685800" indent="-228600">
              <a:buClrTx/>
              <a:buSzPct val="100000"/>
              <a:buFont typeface="Symbol" panose="05050102010706020507" pitchFamily="18" charset="2"/>
              <a:buChar char="·"/>
              <a:defRPr sz="1600">
                <a:solidFill>
                  <a:schemeClr val="bg1"/>
                </a:solidFill>
                <a:latin typeface="Arial" panose="020B0604020202020204" pitchFamily="34" charset="0"/>
                <a:cs typeface="Arial" panose="020B0604020202020204" pitchFamily="34" charset="0"/>
              </a:defRPr>
            </a:lvl2pPr>
            <a:lvl3pPr marL="1143000" indent="-228600">
              <a:buClrTx/>
              <a:buSzPct val="100000"/>
              <a:buFont typeface="Symbol" panose="05050102010706020507" pitchFamily="18" charset="2"/>
              <a:buChar char="·"/>
              <a:defRPr sz="1600">
                <a:solidFill>
                  <a:schemeClr val="bg1"/>
                </a:solidFill>
                <a:latin typeface="Arial" panose="020B0604020202020204" pitchFamily="34" charset="0"/>
                <a:cs typeface="Arial" panose="020B0604020202020204" pitchFamily="34" charset="0"/>
              </a:defRPr>
            </a:lvl3pPr>
            <a:lvl4pPr marL="1600200" indent="-228600">
              <a:buClrTx/>
              <a:buSzPct val="100000"/>
              <a:buFont typeface="Symbol" panose="05050102010706020507" pitchFamily="18" charset="2"/>
              <a:buChar char="·"/>
              <a:defRPr sz="1600">
                <a:solidFill>
                  <a:schemeClr val="bg1"/>
                </a:solidFill>
                <a:latin typeface="Arial" panose="020B0604020202020204" pitchFamily="34" charset="0"/>
                <a:cs typeface="Arial" panose="020B0604020202020204" pitchFamily="34" charset="0"/>
              </a:defRPr>
            </a:lvl4pPr>
            <a:lvl5pPr marL="2057400" indent="-228600">
              <a:buClrTx/>
              <a:buSzPct val="100000"/>
              <a:buFont typeface="Symbol" panose="05050102010706020507" pitchFamily="18" charset="2"/>
              <a:buChar char="·"/>
              <a:defRPr sz="16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325AA0EC-EB3E-4AEC-8968-5C044475FD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8515" y="6422096"/>
            <a:ext cx="874923" cy="218731"/>
          </a:xfrm>
          <a:prstGeom prst="rect">
            <a:avLst/>
          </a:prstGeom>
        </p:spPr>
      </p:pic>
      <p:sp>
        <p:nvSpPr>
          <p:cNvPr id="12" name="Oval 11">
            <a:extLst>
              <a:ext uri="{FF2B5EF4-FFF2-40B4-BE49-F238E27FC236}">
                <a16:creationId xmlns:a16="http://schemas.microsoft.com/office/drawing/2014/main" id="{7C5BD901-8F91-4016-BD62-8DCF78441D9C}"/>
              </a:ext>
            </a:extLst>
          </p:cNvPr>
          <p:cNvSpPr/>
          <p:nvPr userDrawn="1"/>
        </p:nvSpPr>
        <p:spPr>
          <a:xfrm>
            <a:off x="11579328" y="6368935"/>
            <a:ext cx="352540" cy="35254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DCE45038-5FE4-4C42-A885-44CF6079003C}"/>
              </a:ext>
            </a:extLst>
          </p:cNvPr>
          <p:cNvSpPr>
            <a:spLocks noGrp="1"/>
          </p:cNvSpPr>
          <p:nvPr>
            <p:ph idx="13"/>
          </p:nvPr>
        </p:nvSpPr>
        <p:spPr>
          <a:xfrm>
            <a:off x="6243782" y="3666836"/>
            <a:ext cx="5688087" cy="2521529"/>
          </a:xfrm>
        </p:spPr>
        <p:txBody>
          <a:bodyPr>
            <a:normAutofit/>
          </a:bodyPr>
          <a:lstStyle>
            <a:lvl1pPr marL="2286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1pPr>
            <a:lvl2pPr marL="6858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2pPr>
            <a:lvl3pPr marL="11430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3pPr>
            <a:lvl4pPr marL="16002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4pPr>
            <a:lvl5pPr marL="20574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E7066C00-33BA-4AA6-BF6C-11A2A2232D50}"/>
              </a:ext>
            </a:extLst>
          </p:cNvPr>
          <p:cNvSpPr>
            <a:spLocks noGrp="1"/>
          </p:cNvSpPr>
          <p:nvPr>
            <p:ph type="sldNum" sz="quarter" idx="12"/>
          </p:nvPr>
        </p:nvSpPr>
        <p:spPr>
          <a:xfrm>
            <a:off x="11496157" y="6355986"/>
            <a:ext cx="517615" cy="365125"/>
          </a:xfrm>
        </p:spPr>
        <p:txBody>
          <a:bodyPr/>
          <a:lstStyle>
            <a:lvl1pPr algn="ctr">
              <a:defRPr>
                <a:solidFill>
                  <a:schemeClr val="bg1"/>
                </a:solidFill>
              </a:defRPr>
            </a:lvl1pPr>
          </a:lstStyle>
          <a:p>
            <a:fld id="{85CC68AE-01BE-4C69-87E0-B478EF251A0D}" type="slidenum">
              <a:rPr lang="en-US" smtClean="0"/>
              <a:pPr/>
              <a:t>‹#›</a:t>
            </a:fld>
            <a:endParaRPr lang="en-US" dirty="0"/>
          </a:p>
        </p:txBody>
      </p:sp>
    </p:spTree>
    <p:extLst>
      <p:ext uri="{BB962C8B-B14F-4D97-AF65-F5344CB8AC3E}">
        <p14:creationId xmlns:p14="http://schemas.microsoft.com/office/powerpoint/2010/main" val="200197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B60E49-DDC6-4880-AD16-A20A86D1A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E14F56-C1D6-40F7-828D-0A27D09CB2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E4137-1237-4883-B0F2-B424232290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E4EE96E-CDAB-4FFC-880C-87ADCBD16B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8C42545-448B-4B70-845B-F203324A8D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C68AE-01BE-4C69-87E0-B478EF251A0D}" type="slidenum">
              <a:rPr lang="en-US" smtClean="0"/>
              <a:t>‹#›</a:t>
            </a:fld>
            <a:endParaRPr lang="en-US" dirty="0"/>
          </a:p>
        </p:txBody>
      </p:sp>
    </p:spTree>
    <p:extLst>
      <p:ext uri="{BB962C8B-B14F-4D97-AF65-F5344CB8AC3E}">
        <p14:creationId xmlns:p14="http://schemas.microsoft.com/office/powerpoint/2010/main" val="2965000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2" r:id="rId3"/>
    <p:sldLayoutId id="2147483650" r:id="rId4"/>
    <p:sldLayoutId id="2147483653" r:id="rId5"/>
    <p:sldLayoutId id="2147483660" r:id="rId6"/>
    <p:sldLayoutId id="2147483661" r:id="rId7"/>
    <p:sldLayoutId id="2147483672" r:id="rId8"/>
    <p:sldLayoutId id="2147483665" r:id="rId9"/>
    <p:sldLayoutId id="2147483666" r:id="rId10"/>
    <p:sldLayoutId id="2147483667" r:id="rId11"/>
    <p:sldLayoutId id="2147483651" r:id="rId12"/>
    <p:sldLayoutId id="2147483664" r:id="rId13"/>
    <p:sldLayoutId id="2147483669" r:id="rId14"/>
    <p:sldLayoutId id="2147483670" r:id="rId15"/>
    <p:sldLayoutId id="2147483671" r:id="rId16"/>
    <p:sldLayoutId id="214748366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a:cs typeface="Arial"/>
              </a:rPr>
              <a:t>City Facilities Management</a:t>
            </a:r>
          </a:p>
        </p:txBody>
      </p:sp>
      <p:sp>
        <p:nvSpPr>
          <p:cNvPr id="3" name="Subtitle 2"/>
          <p:cNvSpPr>
            <a:spLocks noGrp="1"/>
          </p:cNvSpPr>
          <p:nvPr>
            <p:ph type="subTitle" idx="1"/>
          </p:nvPr>
        </p:nvSpPr>
        <p:spPr>
          <a:xfrm>
            <a:off x="602141" y="4137411"/>
            <a:ext cx="3385153" cy="822960"/>
          </a:xfrm>
        </p:spPr>
        <p:txBody>
          <a:bodyPr vert="horz" lIns="91440" tIns="45720" rIns="91440" bIns="45720" rtlCol="0" anchor="t">
            <a:normAutofit fontScale="92500"/>
          </a:bodyPr>
          <a:lstStyle/>
          <a:p>
            <a:r>
              <a:rPr lang="en-US" dirty="0">
                <a:latin typeface="Arial"/>
                <a:cs typeface="Arial"/>
              </a:rPr>
              <a:t>Mass Mutual</a:t>
            </a:r>
          </a:p>
          <a:p>
            <a:r>
              <a:rPr lang="en-US" dirty="0">
                <a:latin typeface="Arial"/>
                <a:cs typeface="Arial"/>
              </a:rPr>
              <a:t>Whole Life with Chronic Care Benefits</a:t>
            </a:r>
          </a:p>
          <a:p>
            <a:r>
              <a:rPr lang="en-US" dirty="0">
                <a:latin typeface="Arial"/>
                <a:cs typeface="Arial"/>
              </a:rPr>
              <a:t>Initial Enrollment</a:t>
            </a:r>
            <a:endParaRPr lang="en-US" dirty="0"/>
          </a:p>
        </p:txBody>
      </p:sp>
    </p:spTree>
    <p:extLst>
      <p:ext uri="{BB962C8B-B14F-4D97-AF65-F5344CB8AC3E}">
        <p14:creationId xmlns:p14="http://schemas.microsoft.com/office/powerpoint/2010/main" val="213597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41D59-06A2-07E1-97E8-7317F57FE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E6DD06-AB66-E6CB-0975-A0FB055D4777}"/>
              </a:ext>
            </a:extLst>
          </p:cNvPr>
          <p:cNvSpPr>
            <a:spLocks noGrp="1"/>
          </p:cNvSpPr>
          <p:nvPr>
            <p:ph type="title"/>
          </p:nvPr>
        </p:nvSpPr>
        <p:spPr/>
        <p:txBody>
          <a:bodyPr/>
          <a:lstStyle/>
          <a:p>
            <a:r>
              <a:rPr lang="en-US" dirty="0">
                <a:latin typeface="Arial Black"/>
              </a:rPr>
              <a:t>Mass Mutual Whole Life</a:t>
            </a:r>
            <a:br>
              <a:rPr lang="en-US" dirty="0">
                <a:latin typeface="Arial Black"/>
              </a:rPr>
            </a:br>
            <a:r>
              <a:rPr lang="en-US" dirty="0">
                <a:latin typeface="Arial Black"/>
              </a:rPr>
              <a:t>Express Issue Question</a:t>
            </a:r>
          </a:p>
        </p:txBody>
      </p:sp>
      <p:sp>
        <p:nvSpPr>
          <p:cNvPr id="3" name="Content Placeholder 2">
            <a:extLst>
              <a:ext uri="{FF2B5EF4-FFF2-40B4-BE49-F238E27FC236}">
                <a16:creationId xmlns:a16="http://schemas.microsoft.com/office/drawing/2014/main" id="{E9FB3999-98F1-FA17-6F13-6F6F631F9E3B}"/>
              </a:ext>
            </a:extLst>
          </p:cNvPr>
          <p:cNvSpPr>
            <a:spLocks noGrp="1"/>
          </p:cNvSpPr>
          <p:nvPr>
            <p:ph idx="1"/>
          </p:nvPr>
        </p:nvSpPr>
        <p:spPr/>
        <p:txBody>
          <a:bodyPr vert="horz" lIns="91440" tIns="45720" rIns="91440" bIns="45720" rtlCol="0" anchor="t">
            <a:normAutofit/>
          </a:bodyPr>
          <a:lstStyle/>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7272AF8-CCF5-21E1-196F-F51973B6BA7D}"/>
              </a:ext>
            </a:extLst>
          </p:cNvPr>
          <p:cNvSpPr>
            <a:spLocks noGrp="1"/>
          </p:cNvSpPr>
          <p:nvPr>
            <p:ph type="sldNum" sz="quarter" idx="12"/>
          </p:nvPr>
        </p:nvSpPr>
        <p:spPr/>
        <p:txBody>
          <a:bodyPr/>
          <a:lstStyle/>
          <a:p>
            <a:fld id="{85CC68AE-01BE-4C69-87E0-B478EF251A0D}" type="slidenum">
              <a:rPr lang="en-US" smtClean="0"/>
              <a:pPr/>
              <a:t>10</a:t>
            </a:fld>
            <a:endParaRPr lang="en-US" dirty="0"/>
          </a:p>
        </p:txBody>
      </p:sp>
      <p:pic>
        <p:nvPicPr>
          <p:cNvPr id="6" name="Picture 5">
            <a:extLst>
              <a:ext uri="{FF2B5EF4-FFF2-40B4-BE49-F238E27FC236}">
                <a16:creationId xmlns:a16="http://schemas.microsoft.com/office/drawing/2014/main" id="{CE98F571-7055-1475-3BE0-975CCF64311E}"/>
              </a:ext>
            </a:extLst>
          </p:cNvPr>
          <p:cNvPicPr>
            <a:picLocks noChangeAspect="1"/>
          </p:cNvPicPr>
          <p:nvPr/>
        </p:nvPicPr>
        <p:blipFill>
          <a:blip r:embed="rId2"/>
          <a:stretch>
            <a:fillRect/>
          </a:stretch>
        </p:blipFill>
        <p:spPr>
          <a:xfrm>
            <a:off x="3219983" y="1645920"/>
            <a:ext cx="5081473" cy="4398367"/>
          </a:xfrm>
          <a:prstGeom prst="rect">
            <a:avLst/>
          </a:prstGeom>
        </p:spPr>
      </p:pic>
    </p:spTree>
    <p:extLst>
      <p:ext uri="{BB962C8B-B14F-4D97-AF65-F5344CB8AC3E}">
        <p14:creationId xmlns:p14="http://schemas.microsoft.com/office/powerpoint/2010/main" val="2399325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CFD45-060D-D7CA-E7BA-B1E551293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7E6B1-5610-B353-6BD6-AE50D8D21B6A}"/>
              </a:ext>
            </a:extLst>
          </p:cNvPr>
          <p:cNvSpPr>
            <a:spLocks noGrp="1"/>
          </p:cNvSpPr>
          <p:nvPr>
            <p:ph type="title"/>
          </p:nvPr>
        </p:nvSpPr>
        <p:spPr/>
        <p:txBody>
          <a:bodyPr/>
          <a:lstStyle/>
          <a:p>
            <a:r>
              <a:rPr lang="en-US" dirty="0">
                <a:latin typeface="Arial Black"/>
              </a:rPr>
              <a:t>Sample Weekly Rates</a:t>
            </a:r>
            <a:endParaRPr lang="en-US" dirty="0"/>
          </a:p>
        </p:txBody>
      </p:sp>
      <p:sp>
        <p:nvSpPr>
          <p:cNvPr id="3" name="Content Placeholder 2">
            <a:extLst>
              <a:ext uri="{FF2B5EF4-FFF2-40B4-BE49-F238E27FC236}">
                <a16:creationId xmlns:a16="http://schemas.microsoft.com/office/drawing/2014/main" id="{A2509FFC-FF17-CCB3-DDA7-A278D2953C82}"/>
              </a:ext>
            </a:extLst>
          </p:cNvPr>
          <p:cNvSpPr>
            <a:spLocks noGrp="1"/>
          </p:cNvSpPr>
          <p:nvPr>
            <p:ph idx="1"/>
          </p:nvPr>
        </p:nvSpPr>
        <p:spPr/>
        <p:txBody>
          <a:bodyPr vert="horz" lIns="91440" tIns="45720" rIns="91440" bIns="45720" rtlCol="0" anchor="t">
            <a:normAutofit lnSpcReduction="10000"/>
          </a:bodyPr>
          <a:lstStyle/>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0" indent="0" algn="ctr">
              <a:buNone/>
            </a:pPr>
            <a:br>
              <a:rPr lang="en-US" i="1" dirty="0">
                <a:latin typeface="Arial"/>
                <a:cs typeface="Arial"/>
              </a:rPr>
            </a:br>
            <a:r>
              <a:rPr lang="en-US" i="1" dirty="0">
                <a:latin typeface="Arial"/>
                <a:cs typeface="Arial"/>
              </a:rPr>
              <a:t>Non-smoker weekly rates. Issue age rates. Portable at the same rates.</a:t>
            </a:r>
            <a:endParaRPr lang="en-US" i="1" dirty="0"/>
          </a:p>
          <a:p>
            <a:endParaRPr lang="en-US" dirty="0"/>
          </a:p>
          <a:p>
            <a:endParaRPr lang="en-US" dirty="0"/>
          </a:p>
          <a:p>
            <a:pPr marL="0" indent="0">
              <a:buNone/>
            </a:pPr>
            <a:endParaRPr lang="en-US" dirty="0"/>
          </a:p>
          <a:p>
            <a:pPr marL="0" indent="0" algn="ctr">
              <a:buNone/>
            </a:pPr>
            <a:r>
              <a:rPr lang="en-US" dirty="0"/>
              <a:t>For your specific weekly rates, visit </a:t>
            </a:r>
            <a:r>
              <a:rPr lang="en-US" b="1" dirty="0">
                <a:solidFill>
                  <a:srgbClr val="FF0000"/>
                </a:solidFill>
              </a:rPr>
              <a:t>totaliscbs.com/city</a:t>
            </a:r>
          </a:p>
          <a:p>
            <a:pPr marL="0" indent="0" algn="ctr">
              <a:buNone/>
            </a:pPr>
            <a:endParaRPr lang="en-US" b="1" dirty="0">
              <a:solidFill>
                <a:srgbClr val="FF0000"/>
              </a:solidFill>
            </a:endParaRPr>
          </a:p>
          <a:p>
            <a:pPr marL="0" indent="0" algn="ctr">
              <a:buNone/>
            </a:pPr>
            <a:r>
              <a:rPr lang="en-US" b="1" i="1" dirty="0"/>
              <a:t>Disclaimer: </a:t>
            </a:r>
            <a:r>
              <a:rPr lang="en-US" i="1" dirty="0"/>
              <a:t>These pages are just a summary of the offer from Mass Mutual.</a:t>
            </a:r>
            <a:br>
              <a:rPr lang="en-US" i="1" dirty="0"/>
            </a:br>
            <a:r>
              <a:rPr lang="en-US" i="1" dirty="0"/>
              <a:t>Every attempt has been made to ensure they are correct.</a:t>
            </a:r>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E7944D8F-3313-08EC-98E0-41B59CA3F506}"/>
              </a:ext>
            </a:extLst>
          </p:cNvPr>
          <p:cNvSpPr>
            <a:spLocks noGrp="1"/>
          </p:cNvSpPr>
          <p:nvPr>
            <p:ph type="sldNum" sz="quarter" idx="12"/>
          </p:nvPr>
        </p:nvSpPr>
        <p:spPr/>
        <p:txBody>
          <a:bodyPr/>
          <a:lstStyle/>
          <a:p>
            <a:fld id="{85CC68AE-01BE-4C69-87E0-B478EF251A0D}" type="slidenum">
              <a:rPr lang="en-US" smtClean="0"/>
              <a:pPr/>
              <a:t>11</a:t>
            </a:fld>
            <a:endParaRPr lang="en-US" dirty="0"/>
          </a:p>
        </p:txBody>
      </p:sp>
      <p:graphicFrame>
        <p:nvGraphicFramePr>
          <p:cNvPr id="5" name="Table 4">
            <a:extLst>
              <a:ext uri="{FF2B5EF4-FFF2-40B4-BE49-F238E27FC236}">
                <a16:creationId xmlns:a16="http://schemas.microsoft.com/office/drawing/2014/main" id="{681A7A5F-F6A0-CF84-67B7-D6CB825D65EF}"/>
              </a:ext>
            </a:extLst>
          </p:cNvPr>
          <p:cNvGraphicFramePr>
            <a:graphicFrameLocks noGrp="1"/>
          </p:cNvGraphicFramePr>
          <p:nvPr>
            <p:extLst>
              <p:ext uri="{D42A27DB-BD31-4B8C-83A1-F6EECF244321}">
                <p14:modId xmlns:p14="http://schemas.microsoft.com/office/powerpoint/2010/main" val="471544357"/>
              </p:ext>
            </p:extLst>
          </p:nvPr>
        </p:nvGraphicFramePr>
        <p:xfrm>
          <a:off x="1893977" y="1842219"/>
          <a:ext cx="8128000" cy="18542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986813543"/>
                    </a:ext>
                  </a:extLst>
                </a:gridCol>
                <a:gridCol w="1625600">
                  <a:extLst>
                    <a:ext uri="{9D8B030D-6E8A-4147-A177-3AD203B41FA5}">
                      <a16:colId xmlns:a16="http://schemas.microsoft.com/office/drawing/2014/main" val="3601606014"/>
                    </a:ext>
                  </a:extLst>
                </a:gridCol>
                <a:gridCol w="1625600">
                  <a:extLst>
                    <a:ext uri="{9D8B030D-6E8A-4147-A177-3AD203B41FA5}">
                      <a16:colId xmlns:a16="http://schemas.microsoft.com/office/drawing/2014/main" val="2580552372"/>
                    </a:ext>
                  </a:extLst>
                </a:gridCol>
                <a:gridCol w="1625600">
                  <a:extLst>
                    <a:ext uri="{9D8B030D-6E8A-4147-A177-3AD203B41FA5}">
                      <a16:colId xmlns:a16="http://schemas.microsoft.com/office/drawing/2014/main" val="3172813110"/>
                    </a:ext>
                  </a:extLst>
                </a:gridCol>
                <a:gridCol w="1625600">
                  <a:extLst>
                    <a:ext uri="{9D8B030D-6E8A-4147-A177-3AD203B41FA5}">
                      <a16:colId xmlns:a16="http://schemas.microsoft.com/office/drawing/2014/main" val="3382785605"/>
                    </a:ext>
                  </a:extLst>
                </a:gridCol>
              </a:tblGrid>
              <a:tr h="370840">
                <a:tc>
                  <a:txBody>
                    <a:bodyPr/>
                    <a:lstStyle/>
                    <a:p>
                      <a:pPr algn="ctr"/>
                      <a:r>
                        <a:rPr lang="en-US" dirty="0"/>
                        <a:t>Issue Age</a:t>
                      </a:r>
                    </a:p>
                  </a:txBody>
                  <a:tcPr>
                    <a:solidFill>
                      <a:schemeClr val="tx1"/>
                    </a:solidFill>
                  </a:tcPr>
                </a:tc>
                <a:tc>
                  <a:txBody>
                    <a:bodyPr/>
                    <a:lstStyle/>
                    <a:p>
                      <a:pPr algn="ctr"/>
                      <a:r>
                        <a:rPr lang="en-US" dirty="0"/>
                        <a:t>$25,000</a:t>
                      </a:r>
                    </a:p>
                  </a:txBody>
                  <a:tcPr>
                    <a:solidFill>
                      <a:schemeClr val="tx1"/>
                    </a:solidFill>
                  </a:tcPr>
                </a:tc>
                <a:tc>
                  <a:txBody>
                    <a:bodyPr/>
                    <a:lstStyle/>
                    <a:p>
                      <a:pPr algn="ctr"/>
                      <a:r>
                        <a:rPr lang="en-US" dirty="0"/>
                        <a:t>$50,000</a:t>
                      </a:r>
                    </a:p>
                  </a:txBody>
                  <a:tcPr>
                    <a:solidFill>
                      <a:schemeClr val="tx1"/>
                    </a:solidFill>
                  </a:tcPr>
                </a:tc>
                <a:tc>
                  <a:txBody>
                    <a:bodyPr/>
                    <a:lstStyle/>
                    <a:p>
                      <a:pPr algn="ctr"/>
                      <a:r>
                        <a:rPr lang="en-US" dirty="0"/>
                        <a:t>$75,000</a:t>
                      </a:r>
                    </a:p>
                  </a:txBody>
                  <a:tcPr>
                    <a:solidFill>
                      <a:schemeClr val="tx1"/>
                    </a:solidFill>
                  </a:tcPr>
                </a:tc>
                <a:tc>
                  <a:txBody>
                    <a:bodyPr/>
                    <a:lstStyle/>
                    <a:p>
                      <a:pPr algn="ctr"/>
                      <a:r>
                        <a:rPr lang="en-US" dirty="0"/>
                        <a:t>$100,000</a:t>
                      </a:r>
                    </a:p>
                  </a:txBody>
                  <a:tcPr>
                    <a:solidFill>
                      <a:schemeClr val="tx1"/>
                    </a:solidFill>
                  </a:tcPr>
                </a:tc>
                <a:extLst>
                  <a:ext uri="{0D108BD9-81ED-4DB2-BD59-A6C34878D82A}">
                    <a16:rowId xmlns:a16="http://schemas.microsoft.com/office/drawing/2014/main" val="3791272042"/>
                  </a:ext>
                </a:extLst>
              </a:tr>
              <a:tr h="370840">
                <a:tc>
                  <a:txBody>
                    <a:bodyPr/>
                    <a:lstStyle/>
                    <a:p>
                      <a:pPr algn="ctr"/>
                      <a:r>
                        <a:rPr lang="en-US" dirty="0"/>
                        <a:t>35</a:t>
                      </a:r>
                    </a:p>
                  </a:txBody>
                  <a:tcPr/>
                </a:tc>
                <a:tc>
                  <a:txBody>
                    <a:bodyPr/>
                    <a:lstStyle/>
                    <a:p>
                      <a:pPr algn="ctr"/>
                      <a:r>
                        <a:rPr lang="en-US" dirty="0"/>
                        <a:t>$7.20</a:t>
                      </a:r>
                    </a:p>
                  </a:txBody>
                  <a:tcPr/>
                </a:tc>
                <a:tc>
                  <a:txBody>
                    <a:bodyPr/>
                    <a:lstStyle/>
                    <a:p>
                      <a:pPr algn="ctr"/>
                      <a:r>
                        <a:rPr lang="en-US" dirty="0"/>
                        <a:t>$13.37</a:t>
                      </a:r>
                    </a:p>
                  </a:txBody>
                  <a:tcPr/>
                </a:tc>
                <a:tc>
                  <a:txBody>
                    <a:bodyPr/>
                    <a:lstStyle/>
                    <a:p>
                      <a:pPr algn="ctr"/>
                      <a:r>
                        <a:rPr lang="en-US" dirty="0"/>
                        <a:t>$19.55</a:t>
                      </a:r>
                    </a:p>
                  </a:txBody>
                  <a:tcPr/>
                </a:tc>
                <a:tc>
                  <a:txBody>
                    <a:bodyPr/>
                    <a:lstStyle/>
                    <a:p>
                      <a:pPr algn="ctr"/>
                      <a:r>
                        <a:rPr lang="en-US" dirty="0"/>
                        <a:t>$25.73</a:t>
                      </a:r>
                    </a:p>
                  </a:txBody>
                  <a:tcPr/>
                </a:tc>
                <a:extLst>
                  <a:ext uri="{0D108BD9-81ED-4DB2-BD59-A6C34878D82A}">
                    <a16:rowId xmlns:a16="http://schemas.microsoft.com/office/drawing/2014/main" val="4038390978"/>
                  </a:ext>
                </a:extLst>
              </a:tr>
              <a:tr h="370840">
                <a:tc>
                  <a:txBody>
                    <a:bodyPr/>
                    <a:lstStyle/>
                    <a:p>
                      <a:pPr algn="ctr"/>
                      <a:r>
                        <a:rPr lang="en-US" dirty="0"/>
                        <a:t>45</a:t>
                      </a:r>
                    </a:p>
                  </a:txBody>
                  <a:tcPr/>
                </a:tc>
                <a:tc>
                  <a:txBody>
                    <a:bodyPr/>
                    <a:lstStyle/>
                    <a:p>
                      <a:pPr algn="ctr"/>
                      <a:r>
                        <a:rPr lang="en-US" dirty="0"/>
                        <a:t>$11.38</a:t>
                      </a:r>
                    </a:p>
                  </a:txBody>
                  <a:tcPr/>
                </a:tc>
                <a:tc>
                  <a:txBody>
                    <a:bodyPr/>
                    <a:lstStyle/>
                    <a:p>
                      <a:pPr algn="ctr"/>
                      <a:r>
                        <a:rPr lang="en-US" dirty="0"/>
                        <a:t>$21.75</a:t>
                      </a:r>
                    </a:p>
                  </a:txBody>
                  <a:tcPr/>
                </a:tc>
                <a:tc>
                  <a:txBody>
                    <a:bodyPr/>
                    <a:lstStyle/>
                    <a:p>
                      <a:pPr algn="ctr"/>
                      <a:r>
                        <a:rPr lang="en-US" dirty="0"/>
                        <a:t>$32.12</a:t>
                      </a:r>
                    </a:p>
                  </a:txBody>
                  <a:tcPr/>
                </a:tc>
                <a:tc>
                  <a:txBody>
                    <a:bodyPr/>
                    <a:lstStyle/>
                    <a:p>
                      <a:pPr algn="ctr"/>
                      <a:r>
                        <a:rPr lang="en-US" dirty="0"/>
                        <a:t>$42.49</a:t>
                      </a:r>
                    </a:p>
                  </a:txBody>
                  <a:tcPr/>
                </a:tc>
                <a:extLst>
                  <a:ext uri="{0D108BD9-81ED-4DB2-BD59-A6C34878D82A}">
                    <a16:rowId xmlns:a16="http://schemas.microsoft.com/office/drawing/2014/main" val="172566591"/>
                  </a:ext>
                </a:extLst>
              </a:tr>
              <a:tr h="370840">
                <a:tc>
                  <a:txBody>
                    <a:bodyPr/>
                    <a:lstStyle/>
                    <a:p>
                      <a:pPr algn="ctr"/>
                      <a:r>
                        <a:rPr lang="en-US" dirty="0"/>
                        <a:t>55</a:t>
                      </a:r>
                    </a:p>
                  </a:txBody>
                  <a:tcPr/>
                </a:tc>
                <a:tc>
                  <a:txBody>
                    <a:bodyPr/>
                    <a:lstStyle/>
                    <a:p>
                      <a:pPr algn="ctr"/>
                      <a:r>
                        <a:rPr lang="en-US" dirty="0"/>
                        <a:t>$19.19</a:t>
                      </a:r>
                    </a:p>
                  </a:txBody>
                  <a:tcPr/>
                </a:tc>
                <a:tc>
                  <a:txBody>
                    <a:bodyPr/>
                    <a:lstStyle/>
                    <a:p>
                      <a:pPr algn="ctr"/>
                      <a:r>
                        <a:rPr lang="en-US" dirty="0"/>
                        <a:t>$37.36</a:t>
                      </a:r>
                    </a:p>
                  </a:txBody>
                  <a:tcPr/>
                </a:tc>
                <a:tc>
                  <a:txBody>
                    <a:bodyPr/>
                    <a:lstStyle/>
                    <a:p>
                      <a:pPr algn="ctr"/>
                      <a:r>
                        <a:rPr lang="en-US" dirty="0"/>
                        <a:t>$85.39</a:t>
                      </a:r>
                    </a:p>
                  </a:txBody>
                  <a:tcPr/>
                </a:tc>
                <a:tc>
                  <a:txBody>
                    <a:bodyPr/>
                    <a:lstStyle/>
                    <a:p>
                      <a:pPr algn="ctr"/>
                      <a:r>
                        <a:rPr lang="en-US" dirty="0"/>
                        <a:t>$73.71</a:t>
                      </a:r>
                    </a:p>
                  </a:txBody>
                  <a:tcPr/>
                </a:tc>
                <a:extLst>
                  <a:ext uri="{0D108BD9-81ED-4DB2-BD59-A6C34878D82A}">
                    <a16:rowId xmlns:a16="http://schemas.microsoft.com/office/drawing/2014/main" val="3499849351"/>
                  </a:ext>
                </a:extLst>
              </a:tr>
              <a:tr h="370840">
                <a:tc>
                  <a:txBody>
                    <a:bodyPr/>
                    <a:lstStyle/>
                    <a:p>
                      <a:pPr algn="ctr"/>
                      <a:r>
                        <a:rPr lang="en-US" dirty="0"/>
                        <a:t>65</a:t>
                      </a:r>
                    </a:p>
                  </a:txBody>
                  <a:tcPr/>
                </a:tc>
                <a:tc>
                  <a:txBody>
                    <a:bodyPr/>
                    <a:lstStyle/>
                    <a:p>
                      <a:pPr algn="ctr"/>
                      <a:r>
                        <a:rPr lang="en-US" dirty="0"/>
                        <a:t>$29.08</a:t>
                      </a:r>
                    </a:p>
                  </a:txBody>
                  <a:tcPr/>
                </a:tc>
                <a:tc>
                  <a:txBody>
                    <a:bodyPr/>
                    <a:lstStyle/>
                    <a:p>
                      <a:pPr algn="ctr"/>
                      <a:r>
                        <a:rPr lang="en-US" dirty="0"/>
                        <a:t>$57.23</a:t>
                      </a:r>
                    </a:p>
                  </a:txBody>
                  <a:tcPr/>
                </a:tc>
                <a:tc>
                  <a:txBody>
                    <a:bodyPr/>
                    <a:lstStyle/>
                    <a:p>
                      <a:pPr algn="ctr"/>
                      <a:r>
                        <a:rPr lang="en-US" dirty="0"/>
                        <a:t>$106.20</a:t>
                      </a:r>
                    </a:p>
                  </a:txBody>
                  <a:tcPr/>
                </a:tc>
                <a:tc>
                  <a:txBody>
                    <a:bodyPr/>
                    <a:lstStyle/>
                    <a:p>
                      <a:pPr algn="ctr"/>
                      <a:r>
                        <a:rPr lang="en-US" dirty="0"/>
                        <a:t>$113.54</a:t>
                      </a:r>
                    </a:p>
                  </a:txBody>
                  <a:tcPr/>
                </a:tc>
                <a:extLst>
                  <a:ext uri="{0D108BD9-81ED-4DB2-BD59-A6C34878D82A}">
                    <a16:rowId xmlns:a16="http://schemas.microsoft.com/office/drawing/2014/main" val="1942164309"/>
                  </a:ext>
                </a:extLst>
              </a:tr>
            </a:tbl>
          </a:graphicData>
        </a:graphic>
      </p:graphicFrame>
    </p:spTree>
    <p:extLst>
      <p:ext uri="{BB962C8B-B14F-4D97-AF65-F5344CB8AC3E}">
        <p14:creationId xmlns:p14="http://schemas.microsoft.com/office/powerpoint/2010/main" val="366426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E111-0156-5B57-44E6-D637DBA1FF30}"/>
              </a:ext>
            </a:extLst>
          </p:cNvPr>
          <p:cNvSpPr>
            <a:spLocks noGrp="1"/>
          </p:cNvSpPr>
          <p:nvPr>
            <p:ph type="title"/>
          </p:nvPr>
        </p:nvSpPr>
        <p:spPr/>
        <p:txBody>
          <a:bodyPr/>
          <a:lstStyle/>
          <a:p>
            <a:r>
              <a:rPr lang="en-US" dirty="0"/>
              <a:t>Special Underwriting Offer</a:t>
            </a:r>
          </a:p>
        </p:txBody>
      </p:sp>
      <p:sp>
        <p:nvSpPr>
          <p:cNvPr id="3" name="Content Placeholder 2">
            <a:extLst>
              <a:ext uri="{FF2B5EF4-FFF2-40B4-BE49-F238E27FC236}">
                <a16:creationId xmlns:a16="http://schemas.microsoft.com/office/drawing/2014/main" id="{422BF137-02EC-B3A4-B875-0229F0EF0184}"/>
              </a:ext>
            </a:extLst>
          </p:cNvPr>
          <p:cNvSpPr>
            <a:spLocks noGrp="1"/>
          </p:cNvSpPr>
          <p:nvPr>
            <p:ph idx="1"/>
          </p:nvPr>
        </p:nvSpPr>
        <p:spPr/>
        <p:txBody>
          <a:bodyPr vert="horz" lIns="91440" tIns="45720" rIns="91440" bIns="45720" rtlCol="0" anchor="t">
            <a:normAutofit/>
          </a:bodyPr>
          <a:lstStyle/>
          <a:p>
            <a:r>
              <a:rPr lang="en-US" dirty="0">
                <a:latin typeface="Arial"/>
                <a:cs typeface="Arial"/>
              </a:rPr>
              <a:t>One time "no medical questions" offer</a:t>
            </a:r>
            <a:endParaRPr lang="en-US" dirty="0"/>
          </a:p>
          <a:p>
            <a:r>
              <a:rPr lang="en-US" dirty="0">
                <a:latin typeface="Arial"/>
                <a:cs typeface="Arial"/>
              </a:rPr>
              <a:t>Eliminates medical questions for eligible employees</a:t>
            </a:r>
            <a:endParaRPr lang="en-US" dirty="0"/>
          </a:p>
          <a:p>
            <a:pPr lvl="1"/>
            <a:r>
              <a:rPr lang="en-US" dirty="0"/>
              <a:t>Can’t get this offer on their own</a:t>
            </a:r>
          </a:p>
          <a:p>
            <a:r>
              <a:rPr lang="en-US" dirty="0"/>
              <a:t>Employees may have difficulty getting coverage</a:t>
            </a:r>
          </a:p>
          <a:p>
            <a:pPr lvl="1"/>
            <a:r>
              <a:rPr lang="en-US" dirty="0">
                <a:latin typeface="Arial"/>
                <a:cs typeface="Arial"/>
              </a:rPr>
              <a:t>Medical conditions may result in being turned down or charged a higher rate on the individual market</a:t>
            </a:r>
          </a:p>
          <a:p>
            <a:r>
              <a:rPr lang="en-US" dirty="0">
                <a:latin typeface="Arial"/>
                <a:cs typeface="Arial"/>
              </a:rPr>
              <a:t>Lock in guaranteed issue for future enrollments</a:t>
            </a:r>
          </a:p>
          <a:p>
            <a:pPr lvl="1"/>
            <a:r>
              <a:rPr lang="en-US" dirty="0">
                <a:latin typeface="Arial"/>
                <a:cs typeface="Arial"/>
              </a:rPr>
              <a:t>Foot in the door provision</a:t>
            </a:r>
            <a:endParaRPr lang="en-US" dirty="0"/>
          </a:p>
          <a:p>
            <a:pPr lvl="1"/>
            <a:r>
              <a:rPr lang="en-US" dirty="0">
                <a:latin typeface="Arial"/>
                <a:cs typeface="Arial"/>
              </a:rPr>
              <a:t>Get a small amount of coverage now and have the ability to raise the amount at a future enrollment regardless of health</a:t>
            </a:r>
            <a:endParaRPr lang="en-US" dirty="0"/>
          </a:p>
          <a:p>
            <a:endParaRPr lang="en-US" dirty="0"/>
          </a:p>
          <a:p>
            <a:pPr marL="0" indent="0">
              <a:buNone/>
            </a:pPr>
            <a:endParaRPr lang="en-US" dirty="0"/>
          </a:p>
          <a:p>
            <a:pPr marL="0" indent="0">
              <a:buNone/>
            </a:pPr>
            <a:endParaRPr lang="en-US" dirty="0">
              <a:latin typeface="Arial"/>
              <a:cs typeface="Arial"/>
            </a:endParaRPr>
          </a:p>
          <a:p>
            <a:pPr marL="0" indent="0" algn="ctr">
              <a:buNone/>
            </a:pPr>
            <a:r>
              <a:rPr lang="en-US" b="1" i="1" dirty="0">
                <a:latin typeface="Arial"/>
                <a:cs typeface="Arial"/>
              </a:rPr>
              <a:t>Elimination of medical questions is a partnership with the insurance company, the employer and the employee.</a:t>
            </a:r>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B1E6544-B0FB-A499-AE91-CED9F1BDFE3E}"/>
              </a:ext>
            </a:extLst>
          </p:cNvPr>
          <p:cNvSpPr>
            <a:spLocks noGrp="1"/>
          </p:cNvSpPr>
          <p:nvPr>
            <p:ph type="sldNum" sz="quarter" idx="12"/>
          </p:nvPr>
        </p:nvSpPr>
        <p:spPr/>
        <p:txBody>
          <a:bodyPr/>
          <a:lstStyle/>
          <a:p>
            <a:fld id="{85CC68AE-01BE-4C69-87E0-B478EF251A0D}" type="slidenum">
              <a:rPr lang="en-US" smtClean="0"/>
              <a:pPr/>
              <a:t>12</a:t>
            </a:fld>
            <a:endParaRPr lang="en-US" dirty="0"/>
          </a:p>
        </p:txBody>
      </p:sp>
    </p:spTree>
    <p:extLst>
      <p:ext uri="{BB962C8B-B14F-4D97-AF65-F5344CB8AC3E}">
        <p14:creationId xmlns:p14="http://schemas.microsoft.com/office/powerpoint/2010/main" val="103420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E111-0156-5B57-44E6-D637DBA1FF30}"/>
              </a:ext>
            </a:extLst>
          </p:cNvPr>
          <p:cNvSpPr>
            <a:spLocks noGrp="1"/>
          </p:cNvSpPr>
          <p:nvPr>
            <p:ph type="title"/>
          </p:nvPr>
        </p:nvSpPr>
        <p:spPr/>
        <p:txBody>
          <a:bodyPr/>
          <a:lstStyle/>
          <a:p>
            <a:r>
              <a:rPr lang="en-US" dirty="0">
                <a:latin typeface="Arial Black"/>
              </a:rPr>
              <a:t>Action Requested</a:t>
            </a:r>
            <a:endParaRPr lang="en-US" dirty="0"/>
          </a:p>
        </p:txBody>
      </p:sp>
      <p:sp>
        <p:nvSpPr>
          <p:cNvPr id="3" name="Content Placeholder 2">
            <a:extLst>
              <a:ext uri="{FF2B5EF4-FFF2-40B4-BE49-F238E27FC236}">
                <a16:creationId xmlns:a16="http://schemas.microsoft.com/office/drawing/2014/main" id="{422BF137-02EC-B3A4-B875-0229F0EF0184}"/>
              </a:ext>
            </a:extLst>
          </p:cNvPr>
          <p:cNvSpPr>
            <a:spLocks noGrp="1"/>
          </p:cNvSpPr>
          <p:nvPr>
            <p:ph idx="1"/>
          </p:nvPr>
        </p:nvSpPr>
        <p:spPr/>
        <p:txBody>
          <a:bodyPr vert="horz" lIns="91440" tIns="45720" rIns="91440" bIns="45720" rtlCol="0" anchor="t">
            <a:normAutofit/>
          </a:bodyPr>
          <a:lstStyle/>
          <a:p>
            <a:pPr marL="0" indent="0" algn="ctr">
              <a:buNone/>
            </a:pPr>
            <a:endParaRPr lang="en-US" sz="1800" dirty="0"/>
          </a:p>
          <a:p>
            <a:pPr marL="0" indent="0" algn="ctr">
              <a:buNone/>
            </a:pPr>
            <a:r>
              <a:rPr lang="en-US" sz="1800" dirty="0"/>
              <a:t>Even if you may not be interested in enrolling, please review the offer and</a:t>
            </a:r>
            <a:br>
              <a:rPr lang="en-US" sz="1800" dirty="0"/>
            </a:br>
            <a:r>
              <a:rPr lang="en-US" sz="1800" dirty="0"/>
              <a:t>enroll or decline the benefit option in the enrollment platform or with a benefits counselor.</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0" indent="0" algn="ctr">
              <a:buNone/>
            </a:pPr>
            <a:br>
              <a:rPr lang="en-US" i="1" dirty="0">
                <a:latin typeface="Arial"/>
                <a:cs typeface="Arial"/>
              </a:rPr>
            </a:br>
            <a:r>
              <a:rPr lang="en-US" b="1" i="1" dirty="0">
                <a:solidFill>
                  <a:srgbClr val="FF0000"/>
                </a:solidFill>
                <a:latin typeface="Arial"/>
                <a:cs typeface="Arial"/>
              </a:rPr>
              <a:t>This helps each employee get guaranteed issue at this enrollment.</a:t>
            </a:r>
            <a:endParaRPr lang="en-US" b="1" i="1" dirty="0">
              <a:solidFill>
                <a:srgbClr val="FF0000"/>
              </a:solidFill>
            </a:endParaRPr>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B1E6544-B0FB-A499-AE91-CED9F1BDFE3E}"/>
              </a:ext>
            </a:extLst>
          </p:cNvPr>
          <p:cNvSpPr>
            <a:spLocks noGrp="1"/>
          </p:cNvSpPr>
          <p:nvPr>
            <p:ph type="sldNum" sz="quarter" idx="12"/>
          </p:nvPr>
        </p:nvSpPr>
        <p:spPr/>
        <p:txBody>
          <a:bodyPr/>
          <a:lstStyle/>
          <a:p>
            <a:fld id="{85CC68AE-01BE-4C69-87E0-B478EF251A0D}" type="slidenum">
              <a:rPr lang="en-US" smtClean="0"/>
              <a:pPr/>
              <a:t>13</a:t>
            </a:fld>
            <a:endParaRPr lang="en-US" dirty="0"/>
          </a:p>
        </p:txBody>
      </p:sp>
    </p:spTree>
    <p:extLst>
      <p:ext uri="{BB962C8B-B14F-4D97-AF65-F5344CB8AC3E}">
        <p14:creationId xmlns:p14="http://schemas.microsoft.com/office/powerpoint/2010/main" val="400261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89AF-B14D-1938-F576-B0A5E65A5FB4}"/>
              </a:ext>
            </a:extLst>
          </p:cNvPr>
          <p:cNvSpPr>
            <a:spLocks noGrp="1"/>
          </p:cNvSpPr>
          <p:nvPr>
            <p:ph type="title"/>
          </p:nvPr>
        </p:nvSpPr>
        <p:spPr/>
        <p:txBody>
          <a:bodyPr/>
          <a:lstStyle/>
          <a:p>
            <a:r>
              <a:rPr lang="en-US" dirty="0"/>
              <a:t>Enrollment Date!</a:t>
            </a:r>
          </a:p>
        </p:txBody>
      </p:sp>
      <p:sp>
        <p:nvSpPr>
          <p:cNvPr id="3" name="Content Placeholder 2">
            <a:extLst>
              <a:ext uri="{FF2B5EF4-FFF2-40B4-BE49-F238E27FC236}">
                <a16:creationId xmlns:a16="http://schemas.microsoft.com/office/drawing/2014/main" id="{816B948B-0C05-284A-21AE-1F8110F29AD7}"/>
              </a:ext>
            </a:extLst>
          </p:cNvPr>
          <p:cNvSpPr>
            <a:spLocks noGrp="1"/>
          </p:cNvSpPr>
          <p:nvPr>
            <p:ph idx="1"/>
          </p:nvPr>
        </p:nvSpPr>
        <p:spPr/>
        <p:txBody>
          <a:bodyPr vert="horz" lIns="91440" tIns="45720" rIns="91440" bIns="45720" rtlCol="0" anchor="t">
            <a:normAutofit/>
          </a:bodyPr>
          <a:lstStyle/>
          <a:p>
            <a:pPr marL="0" indent="0">
              <a:buNone/>
            </a:pPr>
            <a:endParaRPr lang="en-US" sz="2800" b="1" dirty="0">
              <a:latin typeface="Arial"/>
              <a:cs typeface="Arial"/>
            </a:endParaRPr>
          </a:p>
          <a:p>
            <a:pPr marL="0" indent="0" algn="ctr">
              <a:buNone/>
            </a:pPr>
            <a:r>
              <a:rPr lang="en-US" sz="2800" b="1" dirty="0">
                <a:latin typeface="Arial"/>
                <a:cs typeface="Arial"/>
              </a:rPr>
              <a:t>Mass Mutual open enrollment begins August 4.</a:t>
            </a:r>
            <a:endParaRPr lang="en-US" sz="2800" b="1" dirty="0"/>
          </a:p>
          <a:p>
            <a:pPr marL="0" indent="0">
              <a:buNone/>
            </a:pPr>
            <a:endParaRPr lang="en-US" sz="2800" b="1" dirty="0">
              <a:latin typeface="Arial"/>
              <a:cs typeface="Arial"/>
            </a:endParaRPr>
          </a:p>
          <a:p>
            <a:pPr marL="0" indent="0">
              <a:buNone/>
            </a:pPr>
            <a:endParaRPr lang="en-US" sz="2800" b="1" dirty="0">
              <a:latin typeface="Arial"/>
              <a:cs typeface="Arial"/>
            </a:endParaRPr>
          </a:p>
          <a:p>
            <a:pPr marL="0" indent="0">
              <a:buNone/>
            </a:pPr>
            <a:endParaRPr lang="en-US" sz="2800" b="1" dirty="0">
              <a:latin typeface="Arial"/>
              <a:cs typeface="Arial"/>
            </a:endParaRPr>
          </a:p>
          <a:p>
            <a:pPr marL="0" indent="0">
              <a:buNone/>
            </a:pPr>
            <a:endParaRPr lang="en-US" sz="2800" b="1" dirty="0">
              <a:latin typeface="Arial"/>
              <a:cs typeface="Arial"/>
            </a:endParaRPr>
          </a:p>
          <a:p>
            <a:pPr marL="0" indent="0">
              <a:buNone/>
            </a:pPr>
            <a:endParaRPr lang="en-US" sz="2800" b="1" dirty="0">
              <a:latin typeface="Arial"/>
              <a:cs typeface="Arial"/>
            </a:endParaRPr>
          </a:p>
          <a:p>
            <a:pPr marL="0" indent="0">
              <a:buNone/>
            </a:pPr>
            <a:endParaRPr lang="en-US" sz="2800" b="1" dirty="0">
              <a:latin typeface="Arial"/>
              <a:cs typeface="Arial"/>
            </a:endParaRPr>
          </a:p>
          <a:p>
            <a:pPr marL="0" indent="0" algn="ctr">
              <a:buNone/>
            </a:pPr>
            <a:r>
              <a:rPr lang="en-US" sz="1800" b="1" i="1" dirty="0">
                <a:solidFill>
                  <a:srgbClr val="C00000"/>
                </a:solidFill>
                <a:latin typeface="Arial"/>
                <a:cs typeface="Arial"/>
              </a:rPr>
              <a:t>You'll be receiving enrollment reminders via email and text.</a:t>
            </a: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i="1" dirty="0">
              <a:latin typeface="Arial"/>
              <a:cs typeface="Arial"/>
            </a:endParaRPr>
          </a:p>
        </p:txBody>
      </p:sp>
      <p:sp>
        <p:nvSpPr>
          <p:cNvPr id="4" name="Slide Number Placeholder 3">
            <a:extLst>
              <a:ext uri="{FF2B5EF4-FFF2-40B4-BE49-F238E27FC236}">
                <a16:creationId xmlns:a16="http://schemas.microsoft.com/office/drawing/2014/main" id="{773E1E2C-980D-4F8B-9DAF-23DB535FF1B4}"/>
              </a:ext>
            </a:extLst>
          </p:cNvPr>
          <p:cNvSpPr>
            <a:spLocks noGrp="1"/>
          </p:cNvSpPr>
          <p:nvPr>
            <p:ph type="sldNum" sz="quarter" idx="12"/>
          </p:nvPr>
        </p:nvSpPr>
        <p:spPr/>
        <p:txBody>
          <a:bodyPr/>
          <a:lstStyle/>
          <a:p>
            <a:fld id="{85CC68AE-01BE-4C69-87E0-B478EF251A0D}" type="slidenum">
              <a:rPr lang="en-US" smtClean="0"/>
              <a:pPr/>
              <a:t>14</a:t>
            </a:fld>
            <a:endParaRPr lang="en-US" dirty="0"/>
          </a:p>
        </p:txBody>
      </p:sp>
    </p:spTree>
    <p:extLst>
      <p:ext uri="{BB962C8B-B14F-4D97-AF65-F5344CB8AC3E}">
        <p14:creationId xmlns:p14="http://schemas.microsoft.com/office/powerpoint/2010/main" val="1280167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1E96E-19DB-B500-03FC-FF8B0CFE01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3756F-CBB8-BCE0-9A15-0330F4C29023}"/>
              </a:ext>
            </a:extLst>
          </p:cNvPr>
          <p:cNvSpPr>
            <a:spLocks noGrp="1"/>
          </p:cNvSpPr>
          <p:nvPr>
            <p:ph type="title"/>
          </p:nvPr>
        </p:nvSpPr>
        <p:spPr/>
        <p:txBody>
          <a:bodyPr/>
          <a:lstStyle/>
          <a:p>
            <a:r>
              <a:rPr lang="en-US" dirty="0"/>
              <a:t>How to Enroll (or Decline)</a:t>
            </a:r>
          </a:p>
        </p:txBody>
      </p:sp>
      <p:sp>
        <p:nvSpPr>
          <p:cNvPr id="3" name="Content Placeholder 2">
            <a:extLst>
              <a:ext uri="{FF2B5EF4-FFF2-40B4-BE49-F238E27FC236}">
                <a16:creationId xmlns:a16="http://schemas.microsoft.com/office/drawing/2014/main" id="{50FBE144-EFD9-E521-61C4-6A4712B606AE}"/>
              </a:ext>
            </a:extLst>
          </p:cNvPr>
          <p:cNvSpPr>
            <a:spLocks noGrp="1"/>
          </p:cNvSpPr>
          <p:nvPr>
            <p:ph idx="1"/>
          </p:nvPr>
        </p:nvSpPr>
        <p:spPr/>
        <p:txBody>
          <a:bodyPr vert="horz" lIns="91440" tIns="45720" rIns="91440" bIns="45720" rtlCol="0" anchor="t">
            <a:normAutofit/>
          </a:bodyPr>
          <a:lstStyle/>
          <a:p>
            <a:r>
              <a:rPr lang="en-US" dirty="0">
                <a:latin typeface="Arial"/>
                <a:cs typeface="Arial"/>
              </a:rPr>
              <a:t>Self enroll (Available now)</a:t>
            </a:r>
          </a:p>
          <a:p>
            <a:r>
              <a:rPr lang="en-US" dirty="0">
                <a:latin typeface="Arial"/>
                <a:cs typeface="Arial"/>
              </a:rPr>
              <a:t>Enroll by phone</a:t>
            </a:r>
          </a:p>
          <a:p>
            <a:pPr lvl="1"/>
            <a:r>
              <a:rPr lang="en-US" dirty="0">
                <a:latin typeface="Arial"/>
                <a:cs typeface="Arial"/>
              </a:rPr>
              <a:t>By appointment (Appointments are limited, start scheduling today)</a:t>
            </a:r>
          </a:p>
          <a:p>
            <a:pPr lvl="1"/>
            <a:r>
              <a:rPr lang="en-US" dirty="0">
                <a:latin typeface="Arial"/>
                <a:cs typeface="Arial"/>
              </a:rPr>
              <a:t>Direct call in (Available August 4)</a:t>
            </a:r>
          </a:p>
          <a:p>
            <a:pPr lvl="1"/>
            <a:r>
              <a:rPr lang="en-US" dirty="0">
                <a:latin typeface="Arial"/>
                <a:cs typeface="Arial"/>
              </a:rPr>
              <a:t>M-F 9am-6pm ET</a:t>
            </a:r>
          </a:p>
          <a:p>
            <a:endParaRPr lang="en-US" dirty="0"/>
          </a:p>
          <a:p>
            <a:pPr marL="0" indent="0">
              <a:buNone/>
            </a:pPr>
            <a:endParaRPr lang="en-US" dirty="0"/>
          </a:p>
          <a:p>
            <a:pPr marL="0" indent="0" algn="ctr">
              <a:buNone/>
            </a:pPr>
            <a:r>
              <a:rPr lang="en-US" b="1" dirty="0">
                <a:latin typeface="Arial"/>
                <a:cs typeface="Arial"/>
              </a:rPr>
              <a:t>Visit: </a:t>
            </a:r>
            <a:r>
              <a:rPr lang="en-US" b="1" dirty="0">
                <a:solidFill>
                  <a:srgbClr val="C00000"/>
                </a:solidFill>
                <a:latin typeface="Arial"/>
                <a:cs typeface="Arial"/>
              </a:rPr>
              <a:t>totaliscbs.com/city</a:t>
            </a:r>
            <a:endParaRPr lang="en-US" b="1" dirty="0">
              <a:solidFill>
                <a:srgbClr val="C00000"/>
              </a:solidFill>
            </a:endParaRPr>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30C11B1-A75B-2725-EEB8-EE54B1040928}"/>
              </a:ext>
            </a:extLst>
          </p:cNvPr>
          <p:cNvSpPr>
            <a:spLocks noGrp="1"/>
          </p:cNvSpPr>
          <p:nvPr>
            <p:ph type="sldNum" sz="quarter" idx="12"/>
          </p:nvPr>
        </p:nvSpPr>
        <p:spPr/>
        <p:txBody>
          <a:bodyPr/>
          <a:lstStyle/>
          <a:p>
            <a:fld id="{85CC68AE-01BE-4C69-87E0-B478EF251A0D}" type="slidenum">
              <a:rPr lang="en-US" smtClean="0"/>
              <a:pPr/>
              <a:t>15</a:t>
            </a:fld>
            <a:endParaRPr lang="en-US" dirty="0"/>
          </a:p>
        </p:txBody>
      </p:sp>
    </p:spTree>
    <p:extLst>
      <p:ext uri="{BB962C8B-B14F-4D97-AF65-F5344CB8AC3E}">
        <p14:creationId xmlns:p14="http://schemas.microsoft.com/office/powerpoint/2010/main" val="214614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E111-0156-5B57-44E6-D637DBA1FF30}"/>
              </a:ext>
            </a:extLst>
          </p:cNvPr>
          <p:cNvSpPr>
            <a:spLocks noGrp="1"/>
          </p:cNvSpPr>
          <p:nvPr>
            <p:ph type="title"/>
          </p:nvPr>
        </p:nvSpPr>
        <p:spPr/>
        <p:txBody>
          <a:bodyPr/>
          <a:lstStyle/>
          <a:p>
            <a:r>
              <a:rPr lang="en-US" dirty="0">
                <a:latin typeface="Arial Black"/>
              </a:rPr>
              <a:t>Questions?</a:t>
            </a:r>
            <a:endParaRPr lang="en-US" dirty="0"/>
          </a:p>
        </p:txBody>
      </p:sp>
      <p:sp>
        <p:nvSpPr>
          <p:cNvPr id="3" name="Content Placeholder 2">
            <a:extLst>
              <a:ext uri="{FF2B5EF4-FFF2-40B4-BE49-F238E27FC236}">
                <a16:creationId xmlns:a16="http://schemas.microsoft.com/office/drawing/2014/main" id="{422BF137-02EC-B3A4-B875-0229F0EF0184}"/>
              </a:ext>
            </a:extLst>
          </p:cNvPr>
          <p:cNvSpPr>
            <a:spLocks noGrp="1"/>
          </p:cNvSpPr>
          <p:nvPr>
            <p:ph idx="1"/>
          </p:nvPr>
        </p:nvSpPr>
        <p:spPr/>
        <p:txBody>
          <a:bodyPr vert="horz" lIns="91440" tIns="45720" rIns="91440" bIns="45720" rtlCol="0" anchor="t">
            <a:normAutofit fontScale="92500" lnSpcReduction="20000"/>
          </a:bodyPr>
          <a:lstStyle/>
          <a:p>
            <a:pPr marL="0" indent="0">
              <a:buNone/>
            </a:pPr>
            <a:endParaRPr lang="en-US" dirty="0"/>
          </a:p>
          <a:p>
            <a:pPr marL="0" indent="0">
              <a:buNone/>
            </a:pPr>
            <a:endParaRPr lang="en-US" dirty="0"/>
          </a:p>
          <a:p>
            <a:pPr marL="0" indent="0" algn="ctr">
              <a:buNone/>
            </a:pPr>
            <a:r>
              <a:rPr lang="en-US" sz="8000" b="1" dirty="0">
                <a:solidFill>
                  <a:srgbClr val="C00000"/>
                </a:solidFill>
                <a:latin typeface="Arial"/>
                <a:cs typeface="Arial"/>
              </a:rPr>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Arial"/>
                <a:cs typeface="Arial"/>
              </a:rPr>
              <a:t>We look forward to helping you and your employees during this special enrollment period.</a:t>
            </a:r>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B1E6544-B0FB-A499-AE91-CED9F1BDFE3E}"/>
              </a:ext>
            </a:extLst>
          </p:cNvPr>
          <p:cNvSpPr>
            <a:spLocks noGrp="1"/>
          </p:cNvSpPr>
          <p:nvPr>
            <p:ph type="sldNum" sz="quarter" idx="12"/>
          </p:nvPr>
        </p:nvSpPr>
        <p:spPr/>
        <p:txBody>
          <a:bodyPr/>
          <a:lstStyle/>
          <a:p>
            <a:fld id="{85CC68AE-01BE-4C69-87E0-B478EF251A0D}" type="slidenum">
              <a:rPr lang="en-US" smtClean="0"/>
              <a:pPr/>
              <a:t>16</a:t>
            </a:fld>
            <a:endParaRPr lang="en-US" dirty="0"/>
          </a:p>
        </p:txBody>
      </p:sp>
    </p:spTree>
    <p:extLst>
      <p:ext uri="{BB962C8B-B14F-4D97-AF65-F5344CB8AC3E}">
        <p14:creationId xmlns:p14="http://schemas.microsoft.com/office/powerpoint/2010/main" val="307340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89AF-B14D-1938-F576-B0A5E65A5FB4}"/>
              </a:ext>
            </a:extLst>
          </p:cNvPr>
          <p:cNvSpPr>
            <a:spLocks noGrp="1"/>
          </p:cNvSpPr>
          <p:nvPr>
            <p:ph type="title"/>
          </p:nvPr>
        </p:nvSpPr>
        <p:spPr/>
        <p:txBody>
          <a:bodyPr/>
          <a:lstStyle/>
          <a:p>
            <a:r>
              <a:rPr lang="en-US" dirty="0">
                <a:latin typeface="Arial Black"/>
              </a:rPr>
              <a:t>Great News!</a:t>
            </a:r>
            <a:br>
              <a:rPr lang="en-US" dirty="0">
                <a:latin typeface="Arial Black"/>
              </a:rPr>
            </a:br>
            <a:r>
              <a:rPr lang="en-US" dirty="0">
                <a:latin typeface="Arial Black"/>
              </a:rPr>
              <a:t>New Benefit Option!</a:t>
            </a:r>
            <a:endParaRPr lang="en-US" dirty="0"/>
          </a:p>
        </p:txBody>
      </p:sp>
      <p:sp>
        <p:nvSpPr>
          <p:cNvPr id="3" name="Content Placeholder 2">
            <a:extLst>
              <a:ext uri="{FF2B5EF4-FFF2-40B4-BE49-F238E27FC236}">
                <a16:creationId xmlns:a16="http://schemas.microsoft.com/office/drawing/2014/main" id="{816B948B-0C05-284A-21AE-1F8110F29AD7}"/>
              </a:ext>
            </a:extLst>
          </p:cNvPr>
          <p:cNvSpPr>
            <a:spLocks noGrp="1"/>
          </p:cNvSpPr>
          <p:nvPr>
            <p:ph idx="1"/>
          </p:nvPr>
        </p:nvSpPr>
        <p:spPr/>
        <p:txBody>
          <a:bodyPr vert="horz" lIns="91440" tIns="45720" rIns="91440" bIns="45720" rtlCol="0" anchor="t">
            <a:normAutofit/>
          </a:bodyPr>
          <a:lstStyle/>
          <a:p>
            <a:pPr marL="0" indent="0" algn="ctr">
              <a:buNone/>
            </a:pPr>
            <a:r>
              <a:rPr lang="en-US" sz="2800" b="1" dirty="0">
                <a:latin typeface="Arial"/>
                <a:cs typeface="Arial"/>
              </a:rPr>
              <a:t>Mass Mutual Whole Life with Chronic Care Benefit.</a:t>
            </a:r>
          </a:p>
          <a:p>
            <a:pPr marL="0" indent="0">
              <a:buNone/>
            </a:pPr>
            <a:endParaRPr lang="en-US" sz="2800" b="1" dirty="0">
              <a:latin typeface="Arial"/>
              <a:cs typeface="Arial"/>
            </a:endParaRPr>
          </a:p>
          <a:p>
            <a:pPr marL="0" indent="0">
              <a:buNone/>
            </a:pPr>
            <a:endParaRPr lang="en-US" sz="2800" b="1" dirty="0">
              <a:latin typeface="Arial"/>
              <a:cs typeface="Arial"/>
            </a:endParaRPr>
          </a:p>
          <a:p>
            <a:pPr marL="0" indent="0">
              <a:buNone/>
            </a:pPr>
            <a:endParaRPr lang="en-US" sz="2800" b="1" dirty="0">
              <a:latin typeface="Arial"/>
              <a:cs typeface="Arial"/>
            </a:endParaRPr>
          </a:p>
          <a:p>
            <a:pPr marL="0" indent="0">
              <a:buNone/>
            </a:pPr>
            <a:endParaRPr lang="en-US" sz="2800" b="1" dirty="0">
              <a:latin typeface="Arial"/>
              <a:cs typeface="Arial"/>
            </a:endParaRPr>
          </a:p>
          <a:p>
            <a:pPr marL="0" indent="0">
              <a:buNone/>
            </a:pPr>
            <a:endParaRPr lang="en-US" sz="2800" b="1" dirty="0">
              <a:latin typeface="Arial"/>
              <a:cs typeface="Arial"/>
            </a:endParaRPr>
          </a:p>
          <a:p>
            <a:pPr marL="0" indent="0" algn="ctr">
              <a:buNone/>
            </a:pPr>
            <a:r>
              <a:rPr lang="en-US" sz="1800" i="1" dirty="0">
                <a:latin typeface="Arial"/>
                <a:cs typeface="Arial"/>
              </a:rPr>
              <a:t>Chronic care benefits allow you to </a:t>
            </a:r>
            <a:r>
              <a:rPr lang="en-US" sz="1800" b="1" i="1" dirty="0">
                <a:solidFill>
                  <a:srgbClr val="C00000"/>
                </a:solidFill>
                <a:latin typeface="Arial"/>
                <a:cs typeface="Arial"/>
              </a:rPr>
              <a:t>advance up to 75% of the face amount</a:t>
            </a:r>
            <a:r>
              <a:rPr lang="en-US" sz="1800" i="1" dirty="0">
                <a:latin typeface="Arial"/>
                <a:cs typeface="Arial"/>
              </a:rPr>
              <a:t> while you are alive if you lose two or more activities of daily living. You can use this money to help with </a:t>
            </a:r>
            <a:r>
              <a:rPr lang="en-US" sz="1800" b="1" i="1" dirty="0">
                <a:solidFill>
                  <a:srgbClr val="C00000"/>
                </a:solidFill>
                <a:latin typeface="Arial"/>
                <a:cs typeface="Arial"/>
              </a:rPr>
              <a:t>long term care expenses</a:t>
            </a:r>
            <a:r>
              <a:rPr lang="en-US" sz="1800" i="1" dirty="0">
                <a:latin typeface="Arial"/>
                <a:cs typeface="Arial"/>
              </a:rPr>
              <a:t>.</a:t>
            </a:r>
            <a:endParaRPr lang="en-US" sz="1800" i="1" dirty="0"/>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i="1" dirty="0">
              <a:latin typeface="Arial"/>
              <a:cs typeface="Arial"/>
            </a:endParaRPr>
          </a:p>
        </p:txBody>
      </p:sp>
      <p:sp>
        <p:nvSpPr>
          <p:cNvPr id="4" name="Slide Number Placeholder 3">
            <a:extLst>
              <a:ext uri="{FF2B5EF4-FFF2-40B4-BE49-F238E27FC236}">
                <a16:creationId xmlns:a16="http://schemas.microsoft.com/office/drawing/2014/main" id="{773E1E2C-980D-4F8B-9DAF-23DB535FF1B4}"/>
              </a:ext>
            </a:extLst>
          </p:cNvPr>
          <p:cNvSpPr>
            <a:spLocks noGrp="1"/>
          </p:cNvSpPr>
          <p:nvPr>
            <p:ph type="sldNum" sz="quarter" idx="12"/>
          </p:nvPr>
        </p:nvSpPr>
        <p:spPr/>
        <p:txBody>
          <a:bodyPr/>
          <a:lstStyle/>
          <a:p>
            <a:fld id="{85CC68AE-01BE-4C69-87E0-B478EF251A0D}" type="slidenum">
              <a:rPr lang="en-US" smtClean="0"/>
              <a:pPr/>
              <a:t>2</a:t>
            </a:fld>
            <a:endParaRPr lang="en-US" dirty="0"/>
          </a:p>
        </p:txBody>
      </p:sp>
      <p:graphicFrame>
        <p:nvGraphicFramePr>
          <p:cNvPr id="7" name="Table 6">
            <a:extLst>
              <a:ext uri="{FF2B5EF4-FFF2-40B4-BE49-F238E27FC236}">
                <a16:creationId xmlns:a16="http://schemas.microsoft.com/office/drawing/2014/main" id="{ECD8C02C-C005-5660-4474-8E5B186FB4B2}"/>
              </a:ext>
            </a:extLst>
          </p:cNvPr>
          <p:cNvGraphicFramePr>
            <a:graphicFrameLocks noGrp="1"/>
          </p:cNvGraphicFramePr>
          <p:nvPr>
            <p:extLst>
              <p:ext uri="{D42A27DB-BD31-4B8C-83A1-F6EECF244321}">
                <p14:modId xmlns:p14="http://schemas.microsoft.com/office/powerpoint/2010/main" val="4014012023"/>
              </p:ext>
            </p:extLst>
          </p:nvPr>
        </p:nvGraphicFramePr>
        <p:xfrm>
          <a:off x="2032000" y="2649220"/>
          <a:ext cx="8128000" cy="1559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775904970"/>
                    </a:ext>
                  </a:extLst>
                </a:gridCol>
                <a:gridCol w="4064000">
                  <a:extLst>
                    <a:ext uri="{9D8B030D-6E8A-4147-A177-3AD203B41FA5}">
                      <a16:colId xmlns:a16="http://schemas.microsoft.com/office/drawing/2014/main" val="2012118716"/>
                    </a:ext>
                  </a:extLst>
                </a:gridCol>
              </a:tblGrid>
              <a:tr h="370840">
                <a:tc>
                  <a:txBody>
                    <a:bodyPr/>
                    <a:lstStyle/>
                    <a:p>
                      <a:pPr algn="ctr"/>
                      <a:r>
                        <a:rPr lang="en-US" dirty="0"/>
                        <a:t>Survivor Benefits</a:t>
                      </a:r>
                    </a:p>
                  </a:txBody>
                  <a:tcPr>
                    <a:solidFill>
                      <a:schemeClr val="tx1"/>
                    </a:solidFill>
                  </a:tcPr>
                </a:tc>
                <a:tc>
                  <a:txBody>
                    <a:bodyPr/>
                    <a:lstStyle/>
                    <a:p>
                      <a:pPr algn="ctr"/>
                      <a:r>
                        <a:rPr lang="en-US" dirty="0"/>
                        <a:t>Chronic Care Benefits</a:t>
                      </a:r>
                    </a:p>
                  </a:txBody>
                  <a:tcPr>
                    <a:solidFill>
                      <a:schemeClr val="tx1"/>
                    </a:solidFill>
                  </a:tcPr>
                </a:tc>
                <a:extLst>
                  <a:ext uri="{0D108BD9-81ED-4DB2-BD59-A6C34878D82A}">
                    <a16:rowId xmlns:a16="http://schemas.microsoft.com/office/drawing/2014/main" val="2164325647"/>
                  </a:ext>
                </a:extLst>
              </a:tr>
              <a:tr h="370840">
                <a:tc>
                  <a:txBody>
                    <a:bodyPr/>
                    <a:lstStyle/>
                    <a:p>
                      <a:pPr algn="ctr"/>
                      <a:r>
                        <a:rPr lang="en-US" dirty="0"/>
                        <a:t>Pays a lump sum to your beneficiaries to help pay for your funeral, pay off your mortgage or other important family expenses.</a:t>
                      </a:r>
                    </a:p>
                  </a:txBody>
                  <a:tcPr/>
                </a:tc>
                <a:tc>
                  <a:txBody>
                    <a:bodyPr/>
                    <a:lstStyle/>
                    <a:p>
                      <a:pPr algn="ctr"/>
                      <a:r>
                        <a:rPr lang="en-US" dirty="0"/>
                        <a:t>Living benefit that pays a lump sum to you if you lose two or more activities of daily living.</a:t>
                      </a:r>
                    </a:p>
                  </a:txBody>
                  <a:tcPr/>
                </a:tc>
                <a:extLst>
                  <a:ext uri="{0D108BD9-81ED-4DB2-BD59-A6C34878D82A}">
                    <a16:rowId xmlns:a16="http://schemas.microsoft.com/office/drawing/2014/main" val="1832777255"/>
                  </a:ext>
                </a:extLst>
              </a:tr>
            </a:tbl>
          </a:graphicData>
        </a:graphic>
      </p:graphicFrame>
    </p:spTree>
    <p:extLst>
      <p:ext uri="{BB962C8B-B14F-4D97-AF65-F5344CB8AC3E}">
        <p14:creationId xmlns:p14="http://schemas.microsoft.com/office/powerpoint/2010/main" val="188029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712F8-D351-DEC7-85F3-883EBF4C9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8453D-23E9-F81E-70BD-112FAC42AF08}"/>
              </a:ext>
            </a:extLst>
          </p:cNvPr>
          <p:cNvSpPr>
            <a:spLocks noGrp="1"/>
          </p:cNvSpPr>
          <p:nvPr>
            <p:ph type="title"/>
          </p:nvPr>
        </p:nvSpPr>
        <p:spPr/>
        <p:txBody>
          <a:bodyPr/>
          <a:lstStyle/>
          <a:p>
            <a:r>
              <a:rPr lang="en-US" dirty="0">
                <a:latin typeface="Arial Black"/>
              </a:rPr>
              <a:t>Chronic Care Rider</a:t>
            </a:r>
            <a:endParaRPr lang="en-US" dirty="0"/>
          </a:p>
        </p:txBody>
      </p:sp>
      <p:sp>
        <p:nvSpPr>
          <p:cNvPr id="3" name="Content Placeholder 2">
            <a:extLst>
              <a:ext uri="{FF2B5EF4-FFF2-40B4-BE49-F238E27FC236}">
                <a16:creationId xmlns:a16="http://schemas.microsoft.com/office/drawing/2014/main" id="{E12FC243-2765-30EA-0CB6-5B85F021629E}"/>
              </a:ext>
            </a:extLst>
          </p:cNvPr>
          <p:cNvSpPr>
            <a:spLocks noGrp="1"/>
          </p:cNvSpPr>
          <p:nvPr>
            <p:ph idx="1"/>
          </p:nvPr>
        </p:nvSpPr>
        <p:spPr/>
        <p:txBody>
          <a:bodyPr vert="horz" lIns="91440" tIns="45720" rIns="91440" bIns="45720" rtlCol="0" anchor="t">
            <a:normAutofit/>
          </a:bodyPr>
          <a:lstStyle/>
          <a:p>
            <a:pPr marL="0" indent="0">
              <a:buNone/>
            </a:pPr>
            <a:endParaRPr lang="en-US" sz="2800" b="1" dirty="0">
              <a:latin typeface="Arial"/>
              <a:cs typeface="Arial"/>
            </a:endParaRPr>
          </a:p>
          <a:p>
            <a:pPr marL="0" indent="0">
              <a:buNone/>
            </a:pPr>
            <a:endParaRPr lang="en-US" sz="2800" b="1" dirty="0">
              <a:latin typeface="Arial"/>
              <a:cs typeface="Arial"/>
            </a:endParaRPr>
          </a:p>
          <a:p>
            <a:pPr marL="0" indent="0">
              <a:buNone/>
            </a:pPr>
            <a:endParaRPr lang="en-US" sz="2800" b="1" dirty="0">
              <a:latin typeface="Arial"/>
              <a:cs typeface="Arial"/>
            </a:endParaRPr>
          </a:p>
          <a:p>
            <a:pPr marL="0" indent="0">
              <a:buNone/>
            </a:pPr>
            <a:endParaRPr lang="en-US" sz="2800" b="1" dirty="0">
              <a:latin typeface="Arial"/>
              <a:cs typeface="Arial"/>
            </a:endParaRPr>
          </a:p>
          <a:p>
            <a:pPr marL="0" indent="0">
              <a:buNone/>
            </a:pPr>
            <a:endParaRPr lang="en-US" sz="2800" b="1"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lgn="ctr">
              <a:buNone/>
            </a:pPr>
            <a:r>
              <a:rPr lang="en-US" dirty="0">
                <a:latin typeface="Arial"/>
                <a:cs typeface="Arial"/>
              </a:rPr>
              <a:t>A severe car crash can require the need for long term care. These services cost hundreds of dollars per day. The average cost of a six hour visit by a home health aide is $126. That’s $32,760 per year for care five days a week.</a:t>
            </a: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i="1" dirty="0">
              <a:latin typeface="Arial"/>
              <a:cs typeface="Arial"/>
            </a:endParaRPr>
          </a:p>
        </p:txBody>
      </p:sp>
      <p:sp>
        <p:nvSpPr>
          <p:cNvPr id="4" name="Slide Number Placeholder 3">
            <a:extLst>
              <a:ext uri="{FF2B5EF4-FFF2-40B4-BE49-F238E27FC236}">
                <a16:creationId xmlns:a16="http://schemas.microsoft.com/office/drawing/2014/main" id="{0D3078C6-76A6-E01B-20BD-EE9F7C7EC5BC}"/>
              </a:ext>
            </a:extLst>
          </p:cNvPr>
          <p:cNvSpPr>
            <a:spLocks noGrp="1"/>
          </p:cNvSpPr>
          <p:nvPr>
            <p:ph type="sldNum" sz="quarter" idx="12"/>
          </p:nvPr>
        </p:nvSpPr>
        <p:spPr/>
        <p:txBody>
          <a:bodyPr/>
          <a:lstStyle/>
          <a:p>
            <a:fld id="{85CC68AE-01BE-4C69-87E0-B478EF251A0D}" type="slidenum">
              <a:rPr lang="en-US" smtClean="0"/>
              <a:pPr/>
              <a:t>3</a:t>
            </a:fld>
            <a:endParaRPr lang="en-US" dirty="0"/>
          </a:p>
        </p:txBody>
      </p:sp>
      <p:graphicFrame>
        <p:nvGraphicFramePr>
          <p:cNvPr id="5" name="Table 4">
            <a:extLst>
              <a:ext uri="{FF2B5EF4-FFF2-40B4-BE49-F238E27FC236}">
                <a16:creationId xmlns:a16="http://schemas.microsoft.com/office/drawing/2014/main" id="{2ED80D99-1B7A-69F4-40A4-6A5D05FB3B34}"/>
              </a:ext>
            </a:extLst>
          </p:cNvPr>
          <p:cNvGraphicFramePr>
            <a:graphicFrameLocks noGrp="1"/>
          </p:cNvGraphicFramePr>
          <p:nvPr>
            <p:extLst>
              <p:ext uri="{D42A27DB-BD31-4B8C-83A1-F6EECF244321}">
                <p14:modId xmlns:p14="http://schemas.microsoft.com/office/powerpoint/2010/main" val="229341985"/>
              </p:ext>
            </p:extLst>
          </p:nvPr>
        </p:nvGraphicFramePr>
        <p:xfrm>
          <a:off x="1696720" y="2082639"/>
          <a:ext cx="8128000" cy="21234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835470748"/>
                    </a:ext>
                  </a:extLst>
                </a:gridCol>
              </a:tblGrid>
              <a:tr h="370840">
                <a:tc>
                  <a:txBody>
                    <a:bodyPr/>
                    <a:lstStyle/>
                    <a:p>
                      <a:pPr algn="ctr"/>
                      <a:r>
                        <a:rPr lang="en-US" dirty="0"/>
                        <a:t>Statistics show:</a:t>
                      </a:r>
                    </a:p>
                  </a:txBody>
                  <a:tcPr>
                    <a:solidFill>
                      <a:schemeClr val="tx1"/>
                    </a:solidFill>
                  </a:tcPr>
                </a:tc>
                <a:extLst>
                  <a:ext uri="{0D108BD9-81ED-4DB2-BD59-A6C34878D82A}">
                    <a16:rowId xmlns:a16="http://schemas.microsoft.com/office/drawing/2014/main" val="2975137052"/>
                  </a:ext>
                </a:extLst>
              </a:tr>
              <a:tr h="370840">
                <a:tc>
                  <a:txBody>
                    <a:bodyPr/>
                    <a:lstStyle/>
                    <a:p>
                      <a:pPr algn="ctr"/>
                      <a:r>
                        <a:rPr lang="en-US" dirty="0"/>
                        <a:t>70% of the population will need some form of long-term care in their lifetime.</a:t>
                      </a:r>
                    </a:p>
                  </a:txBody>
                  <a:tcPr/>
                </a:tc>
                <a:extLst>
                  <a:ext uri="{0D108BD9-81ED-4DB2-BD59-A6C34878D82A}">
                    <a16:rowId xmlns:a16="http://schemas.microsoft.com/office/drawing/2014/main" val="512062061"/>
                  </a:ext>
                </a:extLst>
              </a:tr>
              <a:tr h="370840">
                <a:tc>
                  <a:txBody>
                    <a:bodyPr/>
                    <a:lstStyle/>
                    <a:p>
                      <a:pPr algn="ctr"/>
                      <a:r>
                        <a:rPr lang="en-US" dirty="0"/>
                        <a:t>Only 8% of the population has long term care coverage. </a:t>
                      </a:r>
                    </a:p>
                  </a:txBody>
                  <a:tcPr/>
                </a:tc>
                <a:extLst>
                  <a:ext uri="{0D108BD9-81ED-4DB2-BD59-A6C34878D82A}">
                    <a16:rowId xmlns:a16="http://schemas.microsoft.com/office/drawing/2014/main" val="7446284"/>
                  </a:ext>
                </a:extLst>
              </a:tr>
              <a:tr h="370840">
                <a:tc>
                  <a:txBody>
                    <a:bodyPr/>
                    <a:lstStyle/>
                    <a:p>
                      <a:pPr algn="ctr"/>
                      <a:r>
                        <a:rPr lang="en-US" dirty="0"/>
                        <a:t>Average annual cost for private nursing home was just over $100,000.</a:t>
                      </a:r>
                    </a:p>
                  </a:txBody>
                  <a:tcPr/>
                </a:tc>
                <a:extLst>
                  <a:ext uri="{0D108BD9-81ED-4DB2-BD59-A6C34878D82A}">
                    <a16:rowId xmlns:a16="http://schemas.microsoft.com/office/drawing/2014/main" val="956732276"/>
                  </a:ext>
                </a:extLst>
              </a:tr>
              <a:tr h="370840">
                <a:tc>
                  <a:txBody>
                    <a:bodyPr/>
                    <a:lstStyle/>
                    <a:p>
                      <a:pPr algn="ctr"/>
                      <a:r>
                        <a:rPr lang="en-US" dirty="0"/>
                        <a:t>40% of claims come from individuals who are still in their</a:t>
                      </a:r>
                      <a:br>
                        <a:rPr lang="en-US" dirty="0"/>
                      </a:br>
                      <a:r>
                        <a:rPr lang="en-US" dirty="0"/>
                        <a:t>working years (18-64)</a:t>
                      </a:r>
                    </a:p>
                  </a:txBody>
                  <a:tcPr/>
                </a:tc>
                <a:extLst>
                  <a:ext uri="{0D108BD9-81ED-4DB2-BD59-A6C34878D82A}">
                    <a16:rowId xmlns:a16="http://schemas.microsoft.com/office/drawing/2014/main" val="1459729673"/>
                  </a:ext>
                </a:extLst>
              </a:tr>
            </a:tbl>
          </a:graphicData>
        </a:graphic>
      </p:graphicFrame>
    </p:spTree>
    <p:extLst>
      <p:ext uri="{BB962C8B-B14F-4D97-AF65-F5344CB8AC3E}">
        <p14:creationId xmlns:p14="http://schemas.microsoft.com/office/powerpoint/2010/main" val="124448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E111-0156-5B57-44E6-D637DBA1FF30}"/>
              </a:ext>
            </a:extLst>
          </p:cNvPr>
          <p:cNvSpPr>
            <a:spLocks noGrp="1"/>
          </p:cNvSpPr>
          <p:nvPr>
            <p:ph type="title"/>
          </p:nvPr>
        </p:nvSpPr>
        <p:spPr/>
        <p:txBody>
          <a:bodyPr/>
          <a:lstStyle/>
          <a:p>
            <a:r>
              <a:rPr lang="en-US" dirty="0">
                <a:latin typeface="Arial Black"/>
              </a:rPr>
              <a:t>Mass Mutual Whole Life</a:t>
            </a:r>
            <a:br>
              <a:rPr lang="en-US" dirty="0">
                <a:latin typeface="Arial Black"/>
              </a:rPr>
            </a:br>
            <a:r>
              <a:rPr lang="en-US" dirty="0">
                <a:latin typeface="Arial Black"/>
              </a:rPr>
              <a:t>Product Highlights</a:t>
            </a:r>
          </a:p>
        </p:txBody>
      </p:sp>
      <p:sp>
        <p:nvSpPr>
          <p:cNvPr id="3" name="Content Placeholder 2">
            <a:extLst>
              <a:ext uri="{FF2B5EF4-FFF2-40B4-BE49-F238E27FC236}">
                <a16:creationId xmlns:a16="http://schemas.microsoft.com/office/drawing/2014/main" id="{422BF137-02EC-B3A4-B875-0229F0EF0184}"/>
              </a:ext>
            </a:extLst>
          </p:cNvPr>
          <p:cNvSpPr>
            <a:spLocks noGrp="1"/>
          </p:cNvSpPr>
          <p:nvPr>
            <p:ph idx="1"/>
          </p:nvPr>
        </p:nvSpPr>
        <p:spPr/>
        <p:txBody>
          <a:bodyPr vert="horz" lIns="91440" tIns="45720" rIns="91440" bIns="45720" rtlCol="0" anchor="t">
            <a:normAutofit/>
          </a:bodyPr>
          <a:lstStyle/>
          <a:p>
            <a:r>
              <a:rPr lang="en-US" dirty="0">
                <a:latin typeface="Arial"/>
                <a:cs typeface="Arial"/>
              </a:rPr>
              <a:t>Coverage </a:t>
            </a:r>
          </a:p>
          <a:p>
            <a:pPr lvl="1"/>
            <a:r>
              <a:rPr lang="en-US" dirty="0">
                <a:latin typeface="Arial"/>
                <a:cs typeface="Arial"/>
              </a:rPr>
              <a:t>Eligible employees, spouse, children &amp; dependent grandchildren</a:t>
            </a:r>
          </a:p>
          <a:p>
            <a:r>
              <a:rPr lang="en-US" dirty="0">
                <a:latin typeface="Arial"/>
                <a:cs typeface="Arial"/>
              </a:rPr>
              <a:t>Guarantees</a:t>
            </a:r>
          </a:p>
          <a:p>
            <a:pPr lvl="1"/>
            <a:r>
              <a:rPr lang="en-US" dirty="0">
                <a:latin typeface="Arial"/>
                <a:cs typeface="Arial"/>
              </a:rPr>
              <a:t>Guaranteed face amount</a:t>
            </a:r>
          </a:p>
          <a:p>
            <a:pPr lvl="1"/>
            <a:r>
              <a:rPr lang="en-US" dirty="0">
                <a:latin typeface="Arial"/>
                <a:cs typeface="Arial"/>
              </a:rPr>
              <a:t>Guaranteed level premiums</a:t>
            </a:r>
          </a:p>
          <a:p>
            <a:pPr lvl="1"/>
            <a:r>
              <a:rPr lang="en-US" dirty="0"/>
              <a:t>Guaranteed cash value accumulation</a:t>
            </a:r>
          </a:p>
          <a:p>
            <a:r>
              <a:rPr lang="en-US" dirty="0">
                <a:latin typeface="Arial"/>
                <a:cs typeface="Arial"/>
              </a:rPr>
              <a:t>Dividend eligible</a:t>
            </a:r>
          </a:p>
          <a:p>
            <a:r>
              <a:rPr lang="en-US" dirty="0"/>
              <a:t>Accelerated death benefit</a:t>
            </a:r>
          </a:p>
          <a:p>
            <a:pPr lvl="1"/>
            <a:r>
              <a:rPr lang="en-US" dirty="0"/>
              <a:t>Chronic illness</a:t>
            </a:r>
          </a:p>
          <a:p>
            <a:pPr lvl="2"/>
            <a:r>
              <a:rPr lang="en-US" dirty="0"/>
              <a:t>Permanent loss of two activities of daily living</a:t>
            </a:r>
          </a:p>
          <a:p>
            <a:pPr lvl="2"/>
            <a:r>
              <a:rPr lang="en-US" dirty="0"/>
              <a:t>Severe cognitive impairment</a:t>
            </a:r>
          </a:p>
          <a:p>
            <a:pPr lvl="2"/>
            <a:r>
              <a:rPr lang="en-US" dirty="0"/>
              <a:t>Lump sum payment (Up to 75% of death benefit)</a:t>
            </a:r>
          </a:p>
          <a:p>
            <a:pPr lvl="1"/>
            <a:r>
              <a:rPr lang="en-US" dirty="0"/>
              <a:t>Terminal illness</a:t>
            </a:r>
          </a:p>
          <a:p>
            <a:pPr lvl="2"/>
            <a:r>
              <a:rPr lang="en-US" dirty="0"/>
              <a:t>Diagnosed with terminal illness with less than 12 months to live</a:t>
            </a:r>
          </a:p>
          <a:p>
            <a:r>
              <a:rPr lang="en-US" dirty="0">
                <a:latin typeface="Arial"/>
                <a:cs typeface="Arial"/>
              </a:rPr>
              <a:t>Portable, lifelong coverage</a:t>
            </a:r>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B1E6544-B0FB-A499-AE91-CED9F1BDFE3E}"/>
              </a:ext>
            </a:extLst>
          </p:cNvPr>
          <p:cNvSpPr>
            <a:spLocks noGrp="1"/>
          </p:cNvSpPr>
          <p:nvPr>
            <p:ph type="sldNum" sz="quarter" idx="12"/>
          </p:nvPr>
        </p:nvSpPr>
        <p:spPr/>
        <p:txBody>
          <a:bodyPr/>
          <a:lstStyle/>
          <a:p>
            <a:fld id="{85CC68AE-01BE-4C69-87E0-B478EF251A0D}" type="slidenum">
              <a:rPr lang="en-US" smtClean="0"/>
              <a:pPr/>
              <a:t>4</a:t>
            </a:fld>
            <a:endParaRPr lang="en-US" dirty="0"/>
          </a:p>
        </p:txBody>
      </p:sp>
    </p:spTree>
    <p:extLst>
      <p:ext uri="{BB962C8B-B14F-4D97-AF65-F5344CB8AC3E}">
        <p14:creationId xmlns:p14="http://schemas.microsoft.com/office/powerpoint/2010/main" val="263735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989AF-B14D-1938-F576-B0A5E65A5FB4}"/>
              </a:ext>
            </a:extLst>
          </p:cNvPr>
          <p:cNvSpPr>
            <a:spLocks noGrp="1"/>
          </p:cNvSpPr>
          <p:nvPr>
            <p:ph type="title"/>
          </p:nvPr>
        </p:nvSpPr>
        <p:spPr/>
        <p:txBody>
          <a:bodyPr/>
          <a:lstStyle/>
          <a:p>
            <a:r>
              <a:rPr lang="en-US" dirty="0">
                <a:latin typeface="Arial Black"/>
              </a:rPr>
              <a:t>No Medical Questions</a:t>
            </a:r>
            <a:endParaRPr lang="en-US" dirty="0"/>
          </a:p>
        </p:txBody>
      </p:sp>
      <p:sp>
        <p:nvSpPr>
          <p:cNvPr id="3" name="Content Placeholder 2">
            <a:extLst>
              <a:ext uri="{FF2B5EF4-FFF2-40B4-BE49-F238E27FC236}">
                <a16:creationId xmlns:a16="http://schemas.microsoft.com/office/drawing/2014/main" id="{816B948B-0C05-284A-21AE-1F8110F29AD7}"/>
              </a:ext>
            </a:extLst>
          </p:cNvPr>
          <p:cNvSpPr>
            <a:spLocks noGrp="1"/>
          </p:cNvSpPr>
          <p:nvPr>
            <p:ph idx="1"/>
          </p:nvPr>
        </p:nvSpPr>
        <p:spPr/>
        <p:txBody>
          <a:bodyPr vert="horz" lIns="91440" tIns="45720" rIns="91440" bIns="45720" rtlCol="0" anchor="t">
            <a:normAutofit/>
          </a:bodyPr>
          <a:lstStyle/>
          <a:p>
            <a:pPr marL="0" indent="0">
              <a:buNone/>
            </a:pPr>
            <a:endParaRPr lang="en-US" sz="2800" b="1" dirty="0">
              <a:latin typeface="Arial"/>
              <a:cs typeface="Arial"/>
            </a:endParaRPr>
          </a:p>
          <a:p>
            <a:pPr marL="0" indent="0">
              <a:buNone/>
            </a:pPr>
            <a:r>
              <a:rPr lang="en-US" sz="2800" b="1" dirty="0">
                <a:latin typeface="Arial"/>
                <a:cs typeface="Arial"/>
              </a:rPr>
              <a:t>This is your </a:t>
            </a:r>
            <a:r>
              <a:rPr lang="en-US" sz="2800" b="1" dirty="0">
                <a:solidFill>
                  <a:srgbClr val="C00000"/>
                </a:solidFill>
                <a:latin typeface="Arial"/>
                <a:cs typeface="Arial"/>
              </a:rPr>
              <a:t>one-time offer</a:t>
            </a:r>
            <a:r>
              <a:rPr lang="en-US" sz="2800" b="1" dirty="0">
                <a:latin typeface="Arial"/>
                <a:cs typeface="Arial"/>
              </a:rPr>
              <a:t> to enroll without any medical questions.</a:t>
            </a:r>
            <a:endParaRPr lang="en-US" sz="2800" b="1" dirty="0"/>
          </a:p>
          <a:p>
            <a:pPr marL="0" indent="0">
              <a:buNone/>
            </a:pPr>
            <a:endParaRPr lang="en-US" sz="2800" b="1" dirty="0">
              <a:latin typeface="Arial"/>
              <a:cs typeface="Arial"/>
            </a:endParaRPr>
          </a:p>
          <a:p>
            <a:pPr lvl="1">
              <a:lnSpc>
                <a:spcPct val="100000"/>
              </a:lnSpc>
            </a:pPr>
            <a:r>
              <a:rPr lang="en-US" sz="1800" dirty="0">
                <a:latin typeface="Arial"/>
                <a:cs typeface="Arial"/>
              </a:rPr>
              <a:t>You'll be able to </a:t>
            </a:r>
            <a:r>
              <a:rPr lang="en-US" sz="1800" b="1" dirty="0">
                <a:solidFill>
                  <a:srgbClr val="C00000"/>
                </a:solidFill>
                <a:latin typeface="Arial"/>
                <a:cs typeface="Arial"/>
              </a:rPr>
              <a:t>lock in your guaranteed issue</a:t>
            </a:r>
            <a:r>
              <a:rPr lang="en-US" sz="1800" dirty="0">
                <a:latin typeface="Arial"/>
                <a:cs typeface="Arial"/>
              </a:rPr>
              <a:t> offer if you get your foot in the door at this year's enrollment.</a:t>
            </a:r>
          </a:p>
          <a:p>
            <a:pPr lvl="1">
              <a:lnSpc>
                <a:spcPct val="100000"/>
              </a:lnSpc>
            </a:pPr>
            <a:r>
              <a:rPr lang="en-US" sz="1800" dirty="0">
                <a:latin typeface="Arial"/>
                <a:cs typeface="Arial"/>
              </a:rPr>
              <a:t>Getting your foot in the door at this year’s enrollment allows you to increase without medical questions at future enrollments.</a:t>
            </a:r>
            <a:endParaRPr lang="en-US" sz="1800" b="1" dirty="0">
              <a:latin typeface="Arial"/>
              <a:cs typeface="Arial"/>
            </a:endParaRPr>
          </a:p>
          <a:p>
            <a:pPr marL="0" indent="0">
              <a:buNone/>
            </a:pPr>
            <a:endParaRPr lang="en-US" sz="2800" b="1" dirty="0">
              <a:latin typeface="Arial"/>
              <a:cs typeface="Arial"/>
            </a:endParaRPr>
          </a:p>
          <a:p>
            <a:pPr marL="0" indent="0">
              <a:buNone/>
            </a:pPr>
            <a:endParaRPr lang="en-US" sz="2800" b="1" dirty="0">
              <a:latin typeface="Arial"/>
              <a:cs typeface="Arial"/>
            </a:endParaRPr>
          </a:p>
          <a:p>
            <a:pPr marL="0" indent="0" algn="ctr">
              <a:buNone/>
            </a:pPr>
            <a:r>
              <a:rPr lang="en-US" sz="1800" dirty="0">
                <a:latin typeface="Arial"/>
                <a:cs typeface="Arial"/>
              </a:rPr>
              <a:t>If you do not enroll at this enrollment, and wish to enroll at a future enrollment, there are medical questions to enroll. You may be turned down if you decide to wait and enroll at a future enrollment.</a:t>
            </a: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dirty="0">
              <a:latin typeface="Arial"/>
              <a:cs typeface="Arial"/>
            </a:endParaRPr>
          </a:p>
          <a:p>
            <a:pPr marL="0" indent="0">
              <a:buNone/>
            </a:pPr>
            <a:endParaRPr lang="en-US" i="1" dirty="0">
              <a:latin typeface="Arial"/>
              <a:cs typeface="Arial"/>
            </a:endParaRPr>
          </a:p>
        </p:txBody>
      </p:sp>
      <p:sp>
        <p:nvSpPr>
          <p:cNvPr id="4" name="Slide Number Placeholder 3">
            <a:extLst>
              <a:ext uri="{FF2B5EF4-FFF2-40B4-BE49-F238E27FC236}">
                <a16:creationId xmlns:a16="http://schemas.microsoft.com/office/drawing/2014/main" id="{773E1E2C-980D-4F8B-9DAF-23DB535FF1B4}"/>
              </a:ext>
            </a:extLst>
          </p:cNvPr>
          <p:cNvSpPr>
            <a:spLocks noGrp="1"/>
          </p:cNvSpPr>
          <p:nvPr>
            <p:ph type="sldNum" sz="quarter" idx="12"/>
          </p:nvPr>
        </p:nvSpPr>
        <p:spPr/>
        <p:txBody>
          <a:bodyPr/>
          <a:lstStyle/>
          <a:p>
            <a:fld id="{85CC68AE-01BE-4C69-87E0-B478EF251A0D}" type="slidenum">
              <a:rPr lang="en-US" smtClean="0"/>
              <a:pPr/>
              <a:t>5</a:t>
            </a:fld>
            <a:endParaRPr lang="en-US" dirty="0"/>
          </a:p>
        </p:txBody>
      </p:sp>
    </p:spTree>
    <p:extLst>
      <p:ext uri="{BB962C8B-B14F-4D97-AF65-F5344CB8AC3E}">
        <p14:creationId xmlns:p14="http://schemas.microsoft.com/office/powerpoint/2010/main" val="3487768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E111-0156-5B57-44E6-D637DBA1FF30}"/>
              </a:ext>
            </a:extLst>
          </p:cNvPr>
          <p:cNvSpPr>
            <a:spLocks noGrp="1"/>
          </p:cNvSpPr>
          <p:nvPr>
            <p:ph type="title"/>
          </p:nvPr>
        </p:nvSpPr>
        <p:spPr/>
        <p:txBody>
          <a:bodyPr/>
          <a:lstStyle/>
          <a:p>
            <a:r>
              <a:rPr lang="en-US" dirty="0"/>
              <a:t>Group Life Overview</a:t>
            </a:r>
          </a:p>
        </p:txBody>
      </p:sp>
      <p:sp>
        <p:nvSpPr>
          <p:cNvPr id="3" name="Content Placeholder 2">
            <a:extLst>
              <a:ext uri="{FF2B5EF4-FFF2-40B4-BE49-F238E27FC236}">
                <a16:creationId xmlns:a16="http://schemas.microsoft.com/office/drawing/2014/main" id="{422BF137-02EC-B3A4-B875-0229F0EF0184}"/>
              </a:ext>
            </a:extLst>
          </p:cNvPr>
          <p:cNvSpPr>
            <a:spLocks noGrp="1"/>
          </p:cNvSpPr>
          <p:nvPr>
            <p:ph idx="1"/>
          </p:nvPr>
        </p:nvSpPr>
        <p:spPr/>
        <p:txBody>
          <a:bodyPr vert="horz" lIns="91440" tIns="45720" rIns="91440" bIns="45720" rtlCol="0" anchor="t">
            <a:normAutofit/>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i="1" dirty="0">
                <a:latin typeface="Arial"/>
                <a:cs typeface="Arial"/>
              </a:rPr>
              <a:t>Many employees rely on their group term life insurance, and they outlive it. Whole life does not expire. As long as the employee pays their premium, they can’t outlive it and it will do what it is supposed to do and pay when they need it.</a:t>
            </a:r>
            <a:r>
              <a:rPr lang="en-US" dirty="0">
                <a:latin typeface="Arial"/>
                <a:cs typeface="Arial"/>
              </a:rPr>
              <a:t> </a:t>
            </a:r>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B1E6544-B0FB-A499-AE91-CED9F1BDFE3E}"/>
              </a:ext>
            </a:extLst>
          </p:cNvPr>
          <p:cNvSpPr>
            <a:spLocks noGrp="1"/>
          </p:cNvSpPr>
          <p:nvPr>
            <p:ph type="sldNum" sz="quarter" idx="12"/>
          </p:nvPr>
        </p:nvSpPr>
        <p:spPr/>
        <p:txBody>
          <a:bodyPr/>
          <a:lstStyle/>
          <a:p>
            <a:fld id="{85CC68AE-01BE-4C69-87E0-B478EF251A0D}" type="slidenum">
              <a:rPr lang="en-US" smtClean="0"/>
              <a:pPr/>
              <a:t>6</a:t>
            </a:fld>
            <a:endParaRPr lang="en-US" dirty="0"/>
          </a:p>
        </p:txBody>
      </p:sp>
      <p:graphicFrame>
        <p:nvGraphicFramePr>
          <p:cNvPr id="5" name="Table 4">
            <a:extLst>
              <a:ext uri="{FF2B5EF4-FFF2-40B4-BE49-F238E27FC236}">
                <a16:creationId xmlns:a16="http://schemas.microsoft.com/office/drawing/2014/main" id="{DFCEC265-7ED0-02C5-2FBA-487E6C426E88}"/>
              </a:ext>
            </a:extLst>
          </p:cNvPr>
          <p:cNvGraphicFramePr>
            <a:graphicFrameLocks noGrp="1"/>
          </p:cNvGraphicFramePr>
          <p:nvPr>
            <p:extLst>
              <p:ext uri="{D42A27DB-BD31-4B8C-83A1-F6EECF244321}">
                <p14:modId xmlns:p14="http://schemas.microsoft.com/office/powerpoint/2010/main" val="502353190"/>
              </p:ext>
            </p:extLst>
          </p:nvPr>
        </p:nvGraphicFramePr>
        <p:xfrm>
          <a:off x="701328" y="1760220"/>
          <a:ext cx="10118784" cy="2225040"/>
        </p:xfrm>
        <a:graphic>
          <a:graphicData uri="http://schemas.openxmlformats.org/drawingml/2006/table">
            <a:tbl>
              <a:tblPr firstRow="1" bandRow="1">
                <a:tableStyleId>{5C22544A-7EE6-4342-B048-85BDC9FD1C3A}</a:tableStyleId>
              </a:tblPr>
              <a:tblGrid>
                <a:gridCol w="2751826">
                  <a:extLst>
                    <a:ext uri="{9D8B030D-6E8A-4147-A177-3AD203B41FA5}">
                      <a16:colId xmlns:a16="http://schemas.microsoft.com/office/drawing/2014/main" val="59051207"/>
                    </a:ext>
                  </a:extLst>
                </a:gridCol>
                <a:gridCol w="2147978">
                  <a:extLst>
                    <a:ext uri="{9D8B030D-6E8A-4147-A177-3AD203B41FA5}">
                      <a16:colId xmlns:a16="http://schemas.microsoft.com/office/drawing/2014/main" val="3022964009"/>
                    </a:ext>
                  </a:extLst>
                </a:gridCol>
                <a:gridCol w="2689284">
                  <a:extLst>
                    <a:ext uri="{9D8B030D-6E8A-4147-A177-3AD203B41FA5}">
                      <a16:colId xmlns:a16="http://schemas.microsoft.com/office/drawing/2014/main" val="1835337834"/>
                    </a:ext>
                  </a:extLst>
                </a:gridCol>
                <a:gridCol w="2529696">
                  <a:extLst>
                    <a:ext uri="{9D8B030D-6E8A-4147-A177-3AD203B41FA5}">
                      <a16:colId xmlns:a16="http://schemas.microsoft.com/office/drawing/2014/main" val="1613654213"/>
                    </a:ext>
                  </a:extLst>
                </a:gridCol>
              </a:tblGrid>
              <a:tr h="370840">
                <a:tc>
                  <a:txBody>
                    <a:bodyPr/>
                    <a:lstStyle/>
                    <a:p>
                      <a:endParaRPr lang="en-US" dirty="0"/>
                    </a:p>
                  </a:txBody>
                  <a:tcPr>
                    <a:solidFill>
                      <a:schemeClr val="tx1">
                        <a:lumMod val="95000"/>
                        <a:lumOff val="5000"/>
                      </a:schemeClr>
                    </a:solidFill>
                  </a:tcPr>
                </a:tc>
                <a:tc>
                  <a:txBody>
                    <a:bodyPr/>
                    <a:lstStyle/>
                    <a:p>
                      <a:pPr algn="ctr"/>
                      <a:r>
                        <a:rPr lang="en-US" dirty="0"/>
                        <a:t>Basic term life</a:t>
                      </a:r>
                    </a:p>
                  </a:txBody>
                  <a:tcPr>
                    <a:solidFill>
                      <a:schemeClr val="tx1">
                        <a:lumMod val="95000"/>
                        <a:lumOff val="5000"/>
                      </a:schemeClr>
                    </a:solidFill>
                  </a:tcPr>
                </a:tc>
                <a:tc>
                  <a:txBody>
                    <a:bodyPr/>
                    <a:lstStyle/>
                    <a:p>
                      <a:pPr algn="ctr"/>
                      <a:r>
                        <a:rPr lang="en-US" dirty="0"/>
                        <a:t>Supplemental term life</a:t>
                      </a:r>
                    </a:p>
                  </a:txBody>
                  <a:tcPr>
                    <a:solidFill>
                      <a:schemeClr val="tx1">
                        <a:lumMod val="95000"/>
                        <a:lumOff val="5000"/>
                      </a:schemeClr>
                    </a:solidFill>
                  </a:tcPr>
                </a:tc>
                <a:tc>
                  <a:txBody>
                    <a:bodyPr/>
                    <a:lstStyle/>
                    <a:p>
                      <a:pPr algn="ctr"/>
                      <a:r>
                        <a:rPr lang="en-US" dirty="0"/>
                        <a:t>Whole life</a:t>
                      </a:r>
                    </a:p>
                  </a:txBody>
                  <a:tcPr>
                    <a:solidFill>
                      <a:schemeClr val="tx1">
                        <a:lumMod val="95000"/>
                        <a:lumOff val="5000"/>
                      </a:schemeClr>
                    </a:solidFill>
                  </a:tcPr>
                </a:tc>
                <a:extLst>
                  <a:ext uri="{0D108BD9-81ED-4DB2-BD59-A6C34878D82A}">
                    <a16:rowId xmlns:a16="http://schemas.microsoft.com/office/drawing/2014/main" val="757024451"/>
                  </a:ext>
                </a:extLst>
              </a:tr>
              <a:tr h="370840">
                <a:tc>
                  <a:txBody>
                    <a:bodyPr/>
                    <a:lstStyle/>
                    <a:p>
                      <a:r>
                        <a:rPr lang="en-US" dirty="0"/>
                        <a:t>Employer paid</a:t>
                      </a:r>
                    </a:p>
                  </a:txBody>
                  <a:tcPr/>
                </a:tc>
                <a:tc>
                  <a:txBody>
                    <a:bodyPr/>
                    <a:lstStyle/>
                    <a:p>
                      <a:pPr algn="ctr"/>
                      <a:r>
                        <a:rPr lang="en-US" dirty="0"/>
                        <a:t>Yes</a:t>
                      </a:r>
                    </a:p>
                  </a:txBody>
                  <a:tcPr/>
                </a:tc>
                <a:tc>
                  <a:txBody>
                    <a:bodyPr/>
                    <a:lstStyle/>
                    <a:p>
                      <a:pPr algn="ctr"/>
                      <a:r>
                        <a:rPr lang="en-US" dirty="0"/>
                        <a:t>No</a:t>
                      </a:r>
                    </a:p>
                  </a:txBody>
                  <a:tcPr/>
                </a:tc>
                <a:tc>
                  <a:txBody>
                    <a:bodyPr/>
                    <a:lstStyle/>
                    <a:p>
                      <a:pPr algn="ctr"/>
                      <a:r>
                        <a:rPr lang="en-US" dirty="0"/>
                        <a:t>No</a:t>
                      </a:r>
                    </a:p>
                  </a:txBody>
                  <a:tcPr/>
                </a:tc>
                <a:extLst>
                  <a:ext uri="{0D108BD9-81ED-4DB2-BD59-A6C34878D82A}">
                    <a16:rowId xmlns:a16="http://schemas.microsoft.com/office/drawing/2014/main" val="2760476435"/>
                  </a:ext>
                </a:extLst>
              </a:tr>
              <a:tr h="370840">
                <a:tc>
                  <a:txBody>
                    <a:bodyPr/>
                    <a:lstStyle/>
                    <a:p>
                      <a:r>
                        <a:rPr lang="en-US" dirty="0"/>
                        <a:t>Level premium</a:t>
                      </a:r>
                    </a:p>
                  </a:txBody>
                  <a:tcPr/>
                </a:tc>
                <a:tc>
                  <a:txBody>
                    <a:bodyPr/>
                    <a:lstStyle/>
                    <a:p>
                      <a:pPr algn="ctr"/>
                      <a:r>
                        <a:rPr lang="en-US" dirty="0"/>
                        <a:t>Employer paid</a:t>
                      </a:r>
                    </a:p>
                  </a:txBody>
                  <a:tcPr/>
                </a:tc>
                <a:tc>
                  <a:txBody>
                    <a:bodyPr/>
                    <a:lstStyle/>
                    <a:p>
                      <a:pPr algn="ctr"/>
                      <a:r>
                        <a:rPr lang="en-US" dirty="0"/>
                        <a:t>Increases</a:t>
                      </a:r>
                    </a:p>
                  </a:txBody>
                  <a:tcPr/>
                </a:tc>
                <a:tc>
                  <a:txBody>
                    <a:bodyPr/>
                    <a:lstStyle/>
                    <a:p>
                      <a:pPr algn="ctr"/>
                      <a:r>
                        <a:rPr lang="en-US" dirty="0"/>
                        <a:t>Yes</a:t>
                      </a:r>
                    </a:p>
                  </a:txBody>
                  <a:tcPr/>
                </a:tc>
                <a:extLst>
                  <a:ext uri="{0D108BD9-81ED-4DB2-BD59-A6C34878D82A}">
                    <a16:rowId xmlns:a16="http://schemas.microsoft.com/office/drawing/2014/main" val="1718256143"/>
                  </a:ext>
                </a:extLst>
              </a:tr>
              <a:tr h="370840">
                <a:tc>
                  <a:txBody>
                    <a:bodyPr/>
                    <a:lstStyle/>
                    <a:p>
                      <a:r>
                        <a:rPr lang="en-US" dirty="0"/>
                        <a:t>Age reduction applies</a:t>
                      </a:r>
                    </a:p>
                  </a:txBody>
                  <a:tcPr/>
                </a:tc>
                <a:tc>
                  <a:txBody>
                    <a:bodyPr/>
                    <a:lstStyle/>
                    <a:p>
                      <a:pPr algn="ctr"/>
                      <a:r>
                        <a:rPr lang="en-US" dirty="0"/>
                        <a:t>Yes</a:t>
                      </a:r>
                    </a:p>
                  </a:txBody>
                  <a:tcPr/>
                </a:tc>
                <a:tc>
                  <a:txBody>
                    <a:bodyPr/>
                    <a:lstStyle/>
                    <a:p>
                      <a:pPr algn="ctr"/>
                      <a:r>
                        <a:rPr lang="en-US" dirty="0"/>
                        <a:t>Yes</a:t>
                      </a:r>
                    </a:p>
                  </a:txBody>
                  <a:tcPr/>
                </a:tc>
                <a:tc>
                  <a:txBody>
                    <a:bodyPr/>
                    <a:lstStyle/>
                    <a:p>
                      <a:pPr algn="ctr"/>
                      <a:r>
                        <a:rPr lang="en-US" dirty="0"/>
                        <a:t>No</a:t>
                      </a:r>
                    </a:p>
                  </a:txBody>
                  <a:tcPr/>
                </a:tc>
                <a:extLst>
                  <a:ext uri="{0D108BD9-81ED-4DB2-BD59-A6C34878D82A}">
                    <a16:rowId xmlns:a16="http://schemas.microsoft.com/office/drawing/2014/main" val="2596368608"/>
                  </a:ext>
                </a:extLst>
              </a:tr>
              <a:tr h="370840">
                <a:tc>
                  <a:txBody>
                    <a:bodyPr/>
                    <a:lstStyle/>
                    <a:p>
                      <a:r>
                        <a:rPr lang="en-US" dirty="0"/>
                        <a:t>Coverage ends</a:t>
                      </a:r>
                    </a:p>
                  </a:txBody>
                  <a:tcPr/>
                </a:tc>
                <a:tc>
                  <a:txBody>
                    <a:bodyPr/>
                    <a:lstStyle/>
                    <a:p>
                      <a:pPr algn="ctr"/>
                      <a:r>
                        <a:rPr lang="en-US" dirty="0"/>
                        <a:t>Termination</a:t>
                      </a:r>
                    </a:p>
                  </a:txBody>
                  <a:tcPr/>
                </a:tc>
                <a:tc>
                  <a:txBody>
                    <a:bodyPr/>
                    <a:lstStyle/>
                    <a:p>
                      <a:pPr algn="ctr"/>
                      <a:r>
                        <a:rPr lang="en-US" dirty="0"/>
                        <a:t>Termination</a:t>
                      </a:r>
                    </a:p>
                  </a:txBody>
                  <a:tcPr/>
                </a:tc>
                <a:tc>
                  <a:txBody>
                    <a:bodyPr/>
                    <a:lstStyle/>
                    <a:p>
                      <a:pPr algn="ctr"/>
                      <a:r>
                        <a:rPr lang="en-US" b="1" dirty="0">
                          <a:solidFill>
                            <a:srgbClr val="C00000"/>
                          </a:solidFill>
                        </a:rPr>
                        <a:t>Lifetime coverage</a:t>
                      </a:r>
                    </a:p>
                  </a:txBody>
                  <a:tcPr/>
                </a:tc>
                <a:extLst>
                  <a:ext uri="{0D108BD9-81ED-4DB2-BD59-A6C34878D82A}">
                    <a16:rowId xmlns:a16="http://schemas.microsoft.com/office/drawing/2014/main" val="4164517696"/>
                  </a:ext>
                </a:extLst>
              </a:tr>
              <a:tr h="370840">
                <a:tc>
                  <a:txBody>
                    <a:bodyPr/>
                    <a:lstStyle/>
                    <a:p>
                      <a:r>
                        <a:rPr lang="en-US" dirty="0"/>
                        <a:t>Long term care benefits</a:t>
                      </a:r>
                    </a:p>
                  </a:txBody>
                  <a:tcPr/>
                </a:tc>
                <a:tc>
                  <a:txBody>
                    <a:bodyPr/>
                    <a:lstStyle/>
                    <a:p>
                      <a:pPr algn="ctr"/>
                      <a:r>
                        <a:rPr lang="en-US" dirty="0"/>
                        <a:t>No</a:t>
                      </a:r>
                    </a:p>
                  </a:txBody>
                  <a:tcPr/>
                </a:tc>
                <a:tc>
                  <a:txBody>
                    <a:bodyPr/>
                    <a:lstStyle/>
                    <a:p>
                      <a:pPr algn="ctr"/>
                      <a:r>
                        <a:rPr lang="en-US" dirty="0"/>
                        <a:t>No</a:t>
                      </a:r>
                    </a:p>
                  </a:txBody>
                  <a:tcPr/>
                </a:tc>
                <a:tc>
                  <a:txBody>
                    <a:bodyPr/>
                    <a:lstStyle/>
                    <a:p>
                      <a:pPr algn="ctr"/>
                      <a:r>
                        <a:rPr lang="en-US" b="1" dirty="0">
                          <a:solidFill>
                            <a:srgbClr val="C00000"/>
                          </a:solidFill>
                        </a:rPr>
                        <a:t>Yes</a:t>
                      </a:r>
                    </a:p>
                  </a:txBody>
                  <a:tcPr/>
                </a:tc>
                <a:extLst>
                  <a:ext uri="{0D108BD9-81ED-4DB2-BD59-A6C34878D82A}">
                    <a16:rowId xmlns:a16="http://schemas.microsoft.com/office/drawing/2014/main" val="4140730763"/>
                  </a:ext>
                </a:extLst>
              </a:tr>
            </a:tbl>
          </a:graphicData>
        </a:graphic>
      </p:graphicFrame>
    </p:spTree>
    <p:extLst>
      <p:ext uri="{BB962C8B-B14F-4D97-AF65-F5344CB8AC3E}">
        <p14:creationId xmlns:p14="http://schemas.microsoft.com/office/powerpoint/2010/main" val="269381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E111-0156-5B57-44E6-D637DBA1FF30}"/>
              </a:ext>
            </a:extLst>
          </p:cNvPr>
          <p:cNvSpPr>
            <a:spLocks noGrp="1"/>
          </p:cNvSpPr>
          <p:nvPr>
            <p:ph type="title"/>
          </p:nvPr>
        </p:nvSpPr>
        <p:spPr/>
        <p:txBody>
          <a:bodyPr/>
          <a:lstStyle/>
          <a:p>
            <a:r>
              <a:rPr lang="en-US" dirty="0">
                <a:latin typeface="Arial Black"/>
              </a:rPr>
              <a:t>Eligibility</a:t>
            </a:r>
          </a:p>
        </p:txBody>
      </p:sp>
      <p:sp>
        <p:nvSpPr>
          <p:cNvPr id="3" name="Content Placeholder 2">
            <a:extLst>
              <a:ext uri="{FF2B5EF4-FFF2-40B4-BE49-F238E27FC236}">
                <a16:creationId xmlns:a16="http://schemas.microsoft.com/office/drawing/2014/main" id="{422BF137-02EC-B3A4-B875-0229F0EF0184}"/>
              </a:ext>
            </a:extLst>
          </p:cNvPr>
          <p:cNvSpPr>
            <a:spLocks noGrp="1"/>
          </p:cNvSpPr>
          <p:nvPr>
            <p:ph idx="1"/>
          </p:nvPr>
        </p:nvSpPr>
        <p:spPr/>
        <p:txBody>
          <a:bodyPr>
            <a:normAutofit fontScale="92500" lnSpcReduction="10000"/>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lgn="ctr">
              <a:lnSpc>
                <a:spcPct val="110000"/>
              </a:lnSpc>
              <a:buNone/>
            </a:pPr>
            <a:r>
              <a:rPr lang="en-US" i="1" dirty="0"/>
              <a:t>Age based on the certificate date of 9/1/25.</a:t>
            </a:r>
            <a:br>
              <a:rPr lang="en-US" i="1" dirty="0"/>
            </a:br>
            <a:r>
              <a:rPr lang="en-US" i="1" dirty="0"/>
              <a:t>Interim coverage provided.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B1E6544-B0FB-A499-AE91-CED9F1BDFE3E}"/>
              </a:ext>
            </a:extLst>
          </p:cNvPr>
          <p:cNvSpPr>
            <a:spLocks noGrp="1"/>
          </p:cNvSpPr>
          <p:nvPr>
            <p:ph type="sldNum" sz="quarter" idx="12"/>
          </p:nvPr>
        </p:nvSpPr>
        <p:spPr/>
        <p:txBody>
          <a:bodyPr/>
          <a:lstStyle/>
          <a:p>
            <a:fld id="{85CC68AE-01BE-4C69-87E0-B478EF251A0D}" type="slidenum">
              <a:rPr lang="en-US" smtClean="0"/>
              <a:pPr/>
              <a:t>7</a:t>
            </a:fld>
            <a:endParaRPr lang="en-US" dirty="0"/>
          </a:p>
        </p:txBody>
      </p:sp>
      <p:graphicFrame>
        <p:nvGraphicFramePr>
          <p:cNvPr id="5" name="Table 4">
            <a:extLst>
              <a:ext uri="{FF2B5EF4-FFF2-40B4-BE49-F238E27FC236}">
                <a16:creationId xmlns:a16="http://schemas.microsoft.com/office/drawing/2014/main" id="{63608EDF-51FE-508D-7A75-F62E2680BE5E}"/>
              </a:ext>
            </a:extLst>
          </p:cNvPr>
          <p:cNvGraphicFramePr>
            <a:graphicFrameLocks noGrp="1"/>
          </p:cNvGraphicFramePr>
          <p:nvPr>
            <p:extLst>
              <p:ext uri="{D42A27DB-BD31-4B8C-83A1-F6EECF244321}">
                <p14:modId xmlns:p14="http://schemas.microsoft.com/office/powerpoint/2010/main" val="2000057205"/>
              </p:ext>
            </p:extLst>
          </p:nvPr>
        </p:nvGraphicFramePr>
        <p:xfrm>
          <a:off x="851139" y="1866972"/>
          <a:ext cx="10489721" cy="1752600"/>
        </p:xfrm>
        <a:graphic>
          <a:graphicData uri="http://schemas.openxmlformats.org/drawingml/2006/table">
            <a:tbl>
              <a:tblPr firstRow="1" bandRow="1">
                <a:tableStyleId>{5C22544A-7EE6-4342-B048-85BDC9FD1C3A}</a:tableStyleId>
              </a:tblPr>
              <a:tblGrid>
                <a:gridCol w="3498099">
                  <a:extLst>
                    <a:ext uri="{9D8B030D-6E8A-4147-A177-3AD203B41FA5}">
                      <a16:colId xmlns:a16="http://schemas.microsoft.com/office/drawing/2014/main" val="3865274345"/>
                    </a:ext>
                  </a:extLst>
                </a:gridCol>
                <a:gridCol w="6991622">
                  <a:extLst>
                    <a:ext uri="{9D8B030D-6E8A-4147-A177-3AD203B41FA5}">
                      <a16:colId xmlns:a16="http://schemas.microsoft.com/office/drawing/2014/main" val="235007597"/>
                    </a:ext>
                  </a:extLst>
                </a:gridCol>
              </a:tblGrid>
              <a:tr h="370840">
                <a:tc>
                  <a:txBody>
                    <a:bodyPr/>
                    <a:lstStyle/>
                    <a:p>
                      <a:r>
                        <a:rPr lang="en-US" dirty="0"/>
                        <a:t>Eligible</a:t>
                      </a:r>
                    </a:p>
                  </a:txBody>
                  <a:tcPr>
                    <a:solidFill>
                      <a:schemeClr val="tx1">
                        <a:lumMod val="95000"/>
                        <a:lumOff val="5000"/>
                      </a:schemeClr>
                    </a:solidFill>
                  </a:tcPr>
                </a:tc>
                <a:tc>
                  <a:txBody>
                    <a:bodyPr/>
                    <a:lstStyle/>
                    <a:p>
                      <a:r>
                        <a:rPr lang="en-US" dirty="0"/>
                        <a:t>Details</a:t>
                      </a:r>
                    </a:p>
                  </a:txBody>
                  <a:tcPr>
                    <a:solidFill>
                      <a:schemeClr val="tx1">
                        <a:lumMod val="95000"/>
                        <a:lumOff val="5000"/>
                      </a:schemeClr>
                    </a:solidFill>
                  </a:tcPr>
                </a:tc>
                <a:extLst>
                  <a:ext uri="{0D108BD9-81ED-4DB2-BD59-A6C34878D82A}">
                    <a16:rowId xmlns:a16="http://schemas.microsoft.com/office/drawing/2014/main" val="2273614775"/>
                  </a:ext>
                </a:extLst>
              </a:tr>
              <a:tr h="370840">
                <a:tc>
                  <a:txBody>
                    <a:bodyPr/>
                    <a:lstStyle/>
                    <a:p>
                      <a:r>
                        <a:rPr lang="en-US" dirty="0"/>
                        <a:t>Employee</a:t>
                      </a:r>
                    </a:p>
                  </a:txBody>
                  <a:tcPr/>
                </a:tc>
                <a:tc>
                  <a:txBody>
                    <a:bodyPr/>
                    <a:lstStyle/>
                    <a:p>
                      <a:r>
                        <a:rPr lang="en-US" dirty="0"/>
                        <a:t>Actively at work, full time (30 hours per week)</a:t>
                      </a:r>
                    </a:p>
                    <a:p>
                      <a:r>
                        <a:rPr lang="en-US" dirty="0"/>
                        <a:t>Issue ages 18-75 on certificate date</a:t>
                      </a:r>
                    </a:p>
                  </a:txBody>
                  <a:tcPr/>
                </a:tc>
                <a:extLst>
                  <a:ext uri="{0D108BD9-81ED-4DB2-BD59-A6C34878D82A}">
                    <a16:rowId xmlns:a16="http://schemas.microsoft.com/office/drawing/2014/main" val="2663817068"/>
                  </a:ext>
                </a:extLst>
              </a:tr>
              <a:tr h="370840">
                <a:tc>
                  <a:txBody>
                    <a:bodyPr/>
                    <a:lstStyle/>
                    <a:p>
                      <a:r>
                        <a:rPr lang="en-US" dirty="0"/>
                        <a:t>Spouse</a:t>
                      </a:r>
                    </a:p>
                  </a:txBody>
                  <a:tcPr/>
                </a:tc>
                <a:tc>
                  <a:txBody>
                    <a:bodyPr/>
                    <a:lstStyle/>
                    <a:p>
                      <a:r>
                        <a:rPr lang="en-US" dirty="0"/>
                        <a:t>Issue ages 18-60</a:t>
                      </a:r>
                    </a:p>
                  </a:txBody>
                  <a:tcPr/>
                </a:tc>
                <a:extLst>
                  <a:ext uri="{0D108BD9-81ED-4DB2-BD59-A6C34878D82A}">
                    <a16:rowId xmlns:a16="http://schemas.microsoft.com/office/drawing/2014/main" val="3540047799"/>
                  </a:ext>
                </a:extLst>
              </a:tr>
              <a:tr h="370840">
                <a:tc>
                  <a:txBody>
                    <a:bodyPr/>
                    <a:lstStyle/>
                    <a:p>
                      <a:r>
                        <a:rPr lang="en-US" dirty="0"/>
                        <a:t>Children/Grandchildren</a:t>
                      </a:r>
                    </a:p>
                  </a:txBody>
                  <a:tcPr/>
                </a:tc>
                <a:tc>
                  <a:txBody>
                    <a:bodyPr/>
                    <a:lstStyle/>
                    <a:p>
                      <a:r>
                        <a:rPr lang="en-US" dirty="0"/>
                        <a:t>Issue ages 14 days – 26 years</a:t>
                      </a:r>
                    </a:p>
                  </a:txBody>
                  <a:tcPr/>
                </a:tc>
                <a:extLst>
                  <a:ext uri="{0D108BD9-81ED-4DB2-BD59-A6C34878D82A}">
                    <a16:rowId xmlns:a16="http://schemas.microsoft.com/office/drawing/2014/main" val="3966965121"/>
                  </a:ext>
                </a:extLst>
              </a:tr>
            </a:tbl>
          </a:graphicData>
        </a:graphic>
      </p:graphicFrame>
    </p:spTree>
    <p:extLst>
      <p:ext uri="{BB962C8B-B14F-4D97-AF65-F5344CB8AC3E}">
        <p14:creationId xmlns:p14="http://schemas.microsoft.com/office/powerpoint/2010/main" val="284103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E111-0156-5B57-44E6-D637DBA1FF30}"/>
              </a:ext>
            </a:extLst>
          </p:cNvPr>
          <p:cNvSpPr>
            <a:spLocks noGrp="1"/>
          </p:cNvSpPr>
          <p:nvPr>
            <p:ph type="title"/>
          </p:nvPr>
        </p:nvSpPr>
        <p:spPr/>
        <p:txBody>
          <a:bodyPr/>
          <a:lstStyle/>
          <a:p>
            <a:r>
              <a:rPr lang="en-US" dirty="0">
                <a:latin typeface="Arial Black"/>
              </a:rPr>
              <a:t>Mass Mutual</a:t>
            </a:r>
            <a:br>
              <a:rPr lang="en-US" dirty="0">
                <a:latin typeface="Arial Black"/>
              </a:rPr>
            </a:br>
            <a:r>
              <a:rPr lang="en-US" dirty="0">
                <a:latin typeface="Arial Black"/>
              </a:rPr>
              <a:t>Plan Design</a:t>
            </a:r>
          </a:p>
        </p:txBody>
      </p:sp>
      <p:sp>
        <p:nvSpPr>
          <p:cNvPr id="3" name="Content Placeholder 2">
            <a:extLst>
              <a:ext uri="{FF2B5EF4-FFF2-40B4-BE49-F238E27FC236}">
                <a16:creationId xmlns:a16="http://schemas.microsoft.com/office/drawing/2014/main" id="{422BF137-02EC-B3A4-B875-0229F0EF0184}"/>
              </a:ext>
            </a:extLst>
          </p:cNvPr>
          <p:cNvSpPr>
            <a:spLocks noGrp="1"/>
          </p:cNvSpPr>
          <p:nvPr>
            <p:ph idx="1"/>
          </p:nvPr>
        </p:nvSpPr>
        <p:spPr/>
        <p:txBody>
          <a:bodyPr/>
          <a:lstStyle/>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B1E6544-B0FB-A499-AE91-CED9F1BDFE3E}"/>
              </a:ext>
            </a:extLst>
          </p:cNvPr>
          <p:cNvSpPr>
            <a:spLocks noGrp="1"/>
          </p:cNvSpPr>
          <p:nvPr>
            <p:ph type="sldNum" sz="quarter" idx="12"/>
          </p:nvPr>
        </p:nvSpPr>
        <p:spPr/>
        <p:txBody>
          <a:bodyPr/>
          <a:lstStyle/>
          <a:p>
            <a:fld id="{85CC68AE-01BE-4C69-87E0-B478EF251A0D}" type="slidenum">
              <a:rPr lang="en-US" smtClean="0"/>
              <a:pPr/>
              <a:t>8</a:t>
            </a:fld>
            <a:endParaRPr lang="en-US" dirty="0"/>
          </a:p>
        </p:txBody>
      </p:sp>
      <p:graphicFrame>
        <p:nvGraphicFramePr>
          <p:cNvPr id="5" name="Table 4">
            <a:extLst>
              <a:ext uri="{FF2B5EF4-FFF2-40B4-BE49-F238E27FC236}">
                <a16:creationId xmlns:a16="http://schemas.microsoft.com/office/drawing/2014/main" id="{63608EDF-51FE-508D-7A75-F62E2680BE5E}"/>
              </a:ext>
            </a:extLst>
          </p:cNvPr>
          <p:cNvGraphicFramePr>
            <a:graphicFrameLocks noGrp="1"/>
          </p:cNvGraphicFramePr>
          <p:nvPr>
            <p:extLst>
              <p:ext uri="{D42A27DB-BD31-4B8C-83A1-F6EECF244321}">
                <p14:modId xmlns:p14="http://schemas.microsoft.com/office/powerpoint/2010/main" val="771283475"/>
              </p:ext>
            </p:extLst>
          </p:nvPr>
        </p:nvGraphicFramePr>
        <p:xfrm>
          <a:off x="851139" y="1815780"/>
          <a:ext cx="10489721" cy="3510280"/>
        </p:xfrm>
        <a:graphic>
          <a:graphicData uri="http://schemas.openxmlformats.org/drawingml/2006/table">
            <a:tbl>
              <a:tblPr firstRow="1" bandRow="1">
                <a:tableStyleId>{5C22544A-7EE6-4342-B048-85BDC9FD1C3A}</a:tableStyleId>
              </a:tblPr>
              <a:tblGrid>
                <a:gridCol w="3498099">
                  <a:extLst>
                    <a:ext uri="{9D8B030D-6E8A-4147-A177-3AD203B41FA5}">
                      <a16:colId xmlns:a16="http://schemas.microsoft.com/office/drawing/2014/main" val="3865274345"/>
                    </a:ext>
                  </a:extLst>
                </a:gridCol>
                <a:gridCol w="6991622">
                  <a:extLst>
                    <a:ext uri="{9D8B030D-6E8A-4147-A177-3AD203B41FA5}">
                      <a16:colId xmlns:a16="http://schemas.microsoft.com/office/drawing/2014/main" val="235007597"/>
                    </a:ext>
                  </a:extLst>
                </a:gridCol>
              </a:tblGrid>
              <a:tr h="370840">
                <a:tc>
                  <a:txBody>
                    <a:bodyPr/>
                    <a:lstStyle/>
                    <a:p>
                      <a:r>
                        <a:rPr lang="en-US" dirty="0"/>
                        <a:t>Benefit</a:t>
                      </a:r>
                    </a:p>
                  </a:txBody>
                  <a:tcPr>
                    <a:solidFill>
                      <a:schemeClr val="tx1">
                        <a:lumMod val="95000"/>
                        <a:lumOff val="5000"/>
                      </a:schemeClr>
                    </a:solidFill>
                  </a:tcPr>
                </a:tc>
                <a:tc>
                  <a:txBody>
                    <a:bodyPr/>
                    <a:lstStyle/>
                    <a:p>
                      <a:r>
                        <a:rPr lang="en-US" dirty="0"/>
                        <a:t>Details</a:t>
                      </a:r>
                    </a:p>
                  </a:txBody>
                  <a:tcPr>
                    <a:solidFill>
                      <a:schemeClr val="tx1">
                        <a:lumMod val="95000"/>
                        <a:lumOff val="5000"/>
                      </a:schemeClr>
                    </a:solidFill>
                  </a:tcPr>
                </a:tc>
                <a:extLst>
                  <a:ext uri="{0D108BD9-81ED-4DB2-BD59-A6C34878D82A}">
                    <a16:rowId xmlns:a16="http://schemas.microsoft.com/office/drawing/2014/main" val="2273614775"/>
                  </a:ext>
                </a:extLst>
              </a:tr>
              <a:tr h="370840">
                <a:tc>
                  <a:txBody>
                    <a:bodyPr/>
                    <a:lstStyle/>
                    <a:p>
                      <a:r>
                        <a:rPr lang="en-US" dirty="0"/>
                        <a:t>Face amount</a:t>
                      </a:r>
                    </a:p>
                  </a:txBody>
                  <a:tcPr/>
                </a:tc>
                <a:tc>
                  <a:txBody>
                    <a:bodyPr/>
                    <a:lstStyle/>
                    <a:p>
                      <a:r>
                        <a:rPr lang="en-US" dirty="0"/>
                        <a:t>$10,000-$250,000 increments of $5,000</a:t>
                      </a:r>
                    </a:p>
                  </a:txBody>
                  <a:tcPr/>
                </a:tc>
                <a:extLst>
                  <a:ext uri="{0D108BD9-81ED-4DB2-BD59-A6C34878D82A}">
                    <a16:rowId xmlns:a16="http://schemas.microsoft.com/office/drawing/2014/main" val="3540047799"/>
                  </a:ext>
                </a:extLst>
              </a:tr>
              <a:tr h="370840">
                <a:tc>
                  <a:txBody>
                    <a:bodyPr/>
                    <a:lstStyle/>
                    <a:p>
                      <a:r>
                        <a:rPr lang="en-US" dirty="0"/>
                        <a:t>Lifetime max</a:t>
                      </a:r>
                    </a:p>
                  </a:txBody>
                  <a:tcPr/>
                </a:tc>
                <a:tc>
                  <a:txBody>
                    <a:bodyPr/>
                    <a:lstStyle/>
                    <a:p>
                      <a:r>
                        <a:rPr lang="en-US" dirty="0"/>
                        <a:t>$1,000,000 from all certificates</a:t>
                      </a:r>
                    </a:p>
                  </a:txBody>
                  <a:tcPr/>
                </a:tc>
                <a:extLst>
                  <a:ext uri="{0D108BD9-81ED-4DB2-BD59-A6C34878D82A}">
                    <a16:rowId xmlns:a16="http://schemas.microsoft.com/office/drawing/2014/main" val="3245141644"/>
                  </a:ext>
                </a:extLst>
              </a:tr>
              <a:tr h="370840">
                <a:tc>
                  <a:txBody>
                    <a:bodyPr/>
                    <a:lstStyle/>
                    <a:p>
                      <a:r>
                        <a:rPr lang="en-US" dirty="0"/>
                        <a:t>Dividend eligible</a:t>
                      </a:r>
                    </a:p>
                  </a:txBody>
                  <a:tcPr/>
                </a:tc>
                <a:tc>
                  <a:txBody>
                    <a:bodyPr/>
                    <a:lstStyle/>
                    <a:p>
                      <a:r>
                        <a:rPr lang="en-US" dirty="0"/>
                        <a:t>Yes. Dividends are not guaranteed</a:t>
                      </a:r>
                    </a:p>
                  </a:txBody>
                  <a:tcPr/>
                </a:tc>
                <a:extLst>
                  <a:ext uri="{0D108BD9-81ED-4DB2-BD59-A6C34878D82A}">
                    <a16:rowId xmlns:a16="http://schemas.microsoft.com/office/drawing/2014/main" val="2723390152"/>
                  </a:ext>
                </a:extLst>
              </a:tr>
              <a:tr h="370840">
                <a:tc>
                  <a:txBody>
                    <a:bodyPr/>
                    <a:lstStyle/>
                    <a:p>
                      <a:r>
                        <a:rPr lang="en-US" dirty="0"/>
                        <a:t>Waiver of premium</a:t>
                      </a:r>
                    </a:p>
                  </a:txBody>
                  <a:tcPr/>
                </a:tc>
                <a:tc>
                  <a:txBody>
                    <a:bodyPr/>
                    <a:lstStyle/>
                    <a:p>
                      <a:r>
                        <a:rPr lang="en-US" dirty="0"/>
                        <a:t>10% of base premium</a:t>
                      </a:r>
                    </a:p>
                  </a:txBody>
                  <a:tcPr/>
                </a:tc>
                <a:extLst>
                  <a:ext uri="{0D108BD9-81ED-4DB2-BD59-A6C34878D82A}">
                    <a16:rowId xmlns:a16="http://schemas.microsoft.com/office/drawing/2014/main" val="3966965121"/>
                  </a:ext>
                </a:extLst>
              </a:tr>
              <a:tr h="370840">
                <a:tc>
                  <a:txBody>
                    <a:bodyPr/>
                    <a:lstStyle/>
                    <a:p>
                      <a:r>
                        <a:rPr lang="en-US" dirty="0"/>
                        <a:t>Accidental death benefit</a:t>
                      </a:r>
                    </a:p>
                  </a:txBody>
                  <a:tcPr/>
                </a:tc>
                <a:tc>
                  <a:txBody>
                    <a:bodyPr/>
                    <a:lstStyle/>
                    <a:p>
                      <a:r>
                        <a:rPr lang="en-US" dirty="0"/>
                        <a:t>1x face amount ($0.84 per thousand)</a:t>
                      </a:r>
                    </a:p>
                  </a:txBody>
                  <a:tcPr/>
                </a:tc>
                <a:extLst>
                  <a:ext uri="{0D108BD9-81ED-4DB2-BD59-A6C34878D82A}">
                    <a16:rowId xmlns:a16="http://schemas.microsoft.com/office/drawing/2014/main" val="4140197761"/>
                  </a:ext>
                </a:extLst>
              </a:tr>
              <a:tr h="370840">
                <a:tc>
                  <a:txBody>
                    <a:bodyPr/>
                    <a:lstStyle/>
                    <a:p>
                      <a:r>
                        <a:rPr lang="en-US" dirty="0"/>
                        <a:t>Terminal illness rider</a:t>
                      </a:r>
                    </a:p>
                  </a:txBody>
                  <a:tcPr/>
                </a:tc>
                <a:tc>
                  <a:txBody>
                    <a:bodyPr/>
                    <a:lstStyle/>
                    <a:p>
                      <a:r>
                        <a:rPr lang="en-US" dirty="0"/>
                        <a:t>Diagnosed with an illness that will result in death within 12 months.</a:t>
                      </a:r>
                    </a:p>
                  </a:txBody>
                  <a:tcPr/>
                </a:tc>
                <a:extLst>
                  <a:ext uri="{0D108BD9-81ED-4DB2-BD59-A6C34878D82A}">
                    <a16:rowId xmlns:a16="http://schemas.microsoft.com/office/drawing/2014/main" val="1222690815"/>
                  </a:ext>
                </a:extLst>
              </a:tr>
              <a:tr h="370840">
                <a:tc>
                  <a:txBody>
                    <a:bodyPr/>
                    <a:lstStyle/>
                    <a:p>
                      <a:r>
                        <a:rPr lang="en-US" dirty="0"/>
                        <a:t>Chronic illness rider</a:t>
                      </a:r>
                    </a:p>
                  </a:txBody>
                  <a:tcPr/>
                </a:tc>
                <a:tc>
                  <a:txBody>
                    <a:bodyPr/>
                    <a:lstStyle/>
                    <a:p>
                      <a:r>
                        <a:rPr lang="en-US" dirty="0"/>
                        <a:t>Permanent loss of two activities of daily living, or requiring substantial supervision due to permanent severe cognitive impairment.</a:t>
                      </a:r>
                    </a:p>
                  </a:txBody>
                  <a:tcPr/>
                </a:tc>
                <a:extLst>
                  <a:ext uri="{0D108BD9-81ED-4DB2-BD59-A6C34878D82A}">
                    <a16:rowId xmlns:a16="http://schemas.microsoft.com/office/drawing/2014/main" val="2269663060"/>
                  </a:ext>
                </a:extLst>
              </a:tr>
            </a:tbl>
          </a:graphicData>
        </a:graphic>
      </p:graphicFrame>
    </p:spTree>
    <p:extLst>
      <p:ext uri="{BB962C8B-B14F-4D97-AF65-F5344CB8AC3E}">
        <p14:creationId xmlns:p14="http://schemas.microsoft.com/office/powerpoint/2010/main" val="45629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478BF-6755-6CA6-073F-21BC52BB3C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B1E44E-1BB3-9A7F-1A4F-A5833670AB40}"/>
              </a:ext>
            </a:extLst>
          </p:cNvPr>
          <p:cNvSpPr>
            <a:spLocks noGrp="1"/>
          </p:cNvSpPr>
          <p:nvPr>
            <p:ph type="title"/>
          </p:nvPr>
        </p:nvSpPr>
        <p:spPr/>
        <p:txBody>
          <a:bodyPr/>
          <a:lstStyle/>
          <a:p>
            <a:r>
              <a:rPr lang="en-US" dirty="0">
                <a:latin typeface="Arial Black"/>
              </a:rPr>
              <a:t>Mass Mutual</a:t>
            </a:r>
            <a:br>
              <a:rPr lang="en-US" dirty="0">
                <a:latin typeface="Arial Black"/>
              </a:rPr>
            </a:br>
            <a:r>
              <a:rPr lang="en-US" dirty="0">
                <a:latin typeface="Arial Black"/>
              </a:rPr>
              <a:t>Underwriting Offer</a:t>
            </a:r>
          </a:p>
        </p:txBody>
      </p:sp>
      <p:sp>
        <p:nvSpPr>
          <p:cNvPr id="3" name="Content Placeholder 2">
            <a:extLst>
              <a:ext uri="{FF2B5EF4-FFF2-40B4-BE49-F238E27FC236}">
                <a16:creationId xmlns:a16="http://schemas.microsoft.com/office/drawing/2014/main" id="{123C3017-19A8-B021-44F8-708841677B8E}"/>
              </a:ext>
            </a:extLst>
          </p:cNvPr>
          <p:cNvSpPr>
            <a:spLocks noGrp="1"/>
          </p:cNvSpPr>
          <p:nvPr>
            <p:ph idx="1"/>
          </p:nvPr>
        </p:nvSpPr>
        <p:spPr/>
        <p:txBody>
          <a:bodyPr>
            <a:normAutofit lnSpcReduction="10000"/>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lgn="ctr">
              <a:buNone/>
            </a:pPr>
            <a:r>
              <a:rPr lang="en-US" sz="1500" b="1" i="1" dirty="0"/>
              <a:t>Participation requirement:</a:t>
            </a:r>
            <a:r>
              <a:rPr lang="en-US" sz="1500" i="1" dirty="0"/>
              <a:t> Each employee needs to enroll or decline. 10 employee application minimum.</a:t>
            </a:r>
          </a:p>
          <a:p>
            <a:pPr marL="0" indent="0" algn="ctr">
              <a:buNone/>
            </a:pPr>
            <a:endParaRPr lang="en-US" sz="1500" i="1"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F708647-B112-73D7-8264-9DE3EB9CD3EE}"/>
              </a:ext>
            </a:extLst>
          </p:cNvPr>
          <p:cNvSpPr>
            <a:spLocks noGrp="1"/>
          </p:cNvSpPr>
          <p:nvPr>
            <p:ph type="sldNum" sz="quarter" idx="12"/>
          </p:nvPr>
        </p:nvSpPr>
        <p:spPr/>
        <p:txBody>
          <a:bodyPr/>
          <a:lstStyle/>
          <a:p>
            <a:fld id="{85CC68AE-01BE-4C69-87E0-B478EF251A0D}" type="slidenum">
              <a:rPr lang="en-US" smtClean="0"/>
              <a:pPr/>
              <a:t>9</a:t>
            </a:fld>
            <a:endParaRPr lang="en-US" dirty="0"/>
          </a:p>
        </p:txBody>
      </p:sp>
      <p:graphicFrame>
        <p:nvGraphicFramePr>
          <p:cNvPr id="7" name="Table 6">
            <a:extLst>
              <a:ext uri="{FF2B5EF4-FFF2-40B4-BE49-F238E27FC236}">
                <a16:creationId xmlns:a16="http://schemas.microsoft.com/office/drawing/2014/main" id="{3AF958C5-B56C-3125-4F81-A4C0F1343347}"/>
              </a:ext>
            </a:extLst>
          </p:cNvPr>
          <p:cNvGraphicFramePr>
            <a:graphicFrameLocks noGrp="1"/>
          </p:cNvGraphicFramePr>
          <p:nvPr>
            <p:extLst>
              <p:ext uri="{D42A27DB-BD31-4B8C-83A1-F6EECF244321}">
                <p14:modId xmlns:p14="http://schemas.microsoft.com/office/powerpoint/2010/main" val="17408133"/>
              </p:ext>
            </p:extLst>
          </p:nvPr>
        </p:nvGraphicFramePr>
        <p:xfrm>
          <a:off x="843615" y="1772920"/>
          <a:ext cx="10474289" cy="3312160"/>
        </p:xfrm>
        <a:graphic>
          <a:graphicData uri="http://schemas.openxmlformats.org/drawingml/2006/table">
            <a:tbl>
              <a:tblPr firstRow="1" bandRow="1">
                <a:tableStyleId>{5C22544A-7EE6-4342-B048-85BDC9FD1C3A}</a:tableStyleId>
              </a:tblPr>
              <a:tblGrid>
                <a:gridCol w="2330906">
                  <a:extLst>
                    <a:ext uri="{9D8B030D-6E8A-4147-A177-3AD203B41FA5}">
                      <a16:colId xmlns:a16="http://schemas.microsoft.com/office/drawing/2014/main" val="1052207640"/>
                    </a:ext>
                  </a:extLst>
                </a:gridCol>
                <a:gridCol w="5045652">
                  <a:extLst>
                    <a:ext uri="{9D8B030D-6E8A-4147-A177-3AD203B41FA5}">
                      <a16:colId xmlns:a16="http://schemas.microsoft.com/office/drawing/2014/main" val="336886686"/>
                    </a:ext>
                  </a:extLst>
                </a:gridCol>
                <a:gridCol w="3097731">
                  <a:extLst>
                    <a:ext uri="{9D8B030D-6E8A-4147-A177-3AD203B41FA5}">
                      <a16:colId xmlns:a16="http://schemas.microsoft.com/office/drawing/2014/main" val="3915633629"/>
                    </a:ext>
                  </a:extLst>
                </a:gridCol>
              </a:tblGrid>
              <a:tr h="370840">
                <a:tc>
                  <a:txBody>
                    <a:bodyPr/>
                    <a:lstStyle/>
                    <a:p>
                      <a:r>
                        <a:rPr lang="en-US" dirty="0"/>
                        <a:t>Applicant</a:t>
                      </a:r>
                    </a:p>
                  </a:txBody>
                  <a:tcPr>
                    <a:solidFill>
                      <a:schemeClr val="tx1"/>
                    </a:solidFill>
                  </a:tcPr>
                </a:tc>
                <a:tc>
                  <a:txBody>
                    <a:bodyPr/>
                    <a:lstStyle/>
                    <a:p>
                      <a:r>
                        <a:rPr lang="en-US" dirty="0"/>
                        <a:t>Underwriting</a:t>
                      </a:r>
                    </a:p>
                  </a:txBody>
                  <a:tcPr>
                    <a:solidFill>
                      <a:schemeClr val="tx1"/>
                    </a:solidFill>
                  </a:tcPr>
                </a:tc>
                <a:tc>
                  <a:txBody>
                    <a:bodyPr/>
                    <a:lstStyle/>
                    <a:p>
                      <a:pPr algn="ctr"/>
                      <a:r>
                        <a:rPr lang="en-US" dirty="0"/>
                        <a:t>Amount</a:t>
                      </a:r>
                    </a:p>
                  </a:txBody>
                  <a:tcPr>
                    <a:solidFill>
                      <a:schemeClr val="tx1"/>
                    </a:solidFill>
                  </a:tcPr>
                </a:tc>
                <a:extLst>
                  <a:ext uri="{0D108BD9-81ED-4DB2-BD59-A6C34878D82A}">
                    <a16:rowId xmlns:a16="http://schemas.microsoft.com/office/drawing/2014/main" val="3328184790"/>
                  </a:ext>
                </a:extLst>
              </a:tr>
              <a:tr h="370840">
                <a:tc rowSpan="3">
                  <a:txBody>
                    <a:bodyPr/>
                    <a:lstStyle/>
                    <a:p>
                      <a:r>
                        <a:rPr lang="en-US" dirty="0"/>
                        <a:t>Employee</a:t>
                      </a:r>
                    </a:p>
                  </a:txBody>
                  <a:tcPr/>
                </a:tc>
                <a:tc>
                  <a:txBody>
                    <a:bodyPr/>
                    <a:lstStyle/>
                    <a:p>
                      <a:r>
                        <a:rPr lang="en-US" dirty="0"/>
                        <a:t>Guaranteed issue (Foot in the door provision)</a:t>
                      </a:r>
                    </a:p>
                  </a:txBody>
                  <a:tcPr/>
                </a:tc>
                <a:tc>
                  <a:txBody>
                    <a:bodyPr/>
                    <a:lstStyle/>
                    <a:p>
                      <a:pPr algn="ctr"/>
                      <a:r>
                        <a:rPr lang="en-US" dirty="0"/>
                        <a:t>$150,000</a:t>
                      </a:r>
                    </a:p>
                  </a:txBody>
                  <a:tcPr/>
                </a:tc>
                <a:extLst>
                  <a:ext uri="{0D108BD9-81ED-4DB2-BD59-A6C34878D82A}">
                    <a16:rowId xmlns:a16="http://schemas.microsoft.com/office/drawing/2014/main" val="1296372188"/>
                  </a:ext>
                </a:extLst>
              </a:tr>
              <a:tr h="370840">
                <a:tc vMerge="1">
                  <a:txBody>
                    <a:bodyPr/>
                    <a:lstStyle/>
                    <a:p>
                      <a:endParaRPr lang="en-US" dirty="0"/>
                    </a:p>
                  </a:txBody>
                  <a:tcPr/>
                </a:tc>
                <a:tc>
                  <a:txBody>
                    <a:bodyPr/>
                    <a:lstStyle/>
                    <a:p>
                      <a:r>
                        <a:rPr lang="en-US" dirty="0"/>
                        <a:t>Express issue</a:t>
                      </a:r>
                    </a:p>
                  </a:txBody>
                  <a:tcPr/>
                </a:tc>
                <a:tc>
                  <a:txBody>
                    <a:bodyPr/>
                    <a:lstStyle/>
                    <a:p>
                      <a:pPr algn="ctr"/>
                      <a:r>
                        <a:rPr lang="en-US" dirty="0"/>
                        <a:t>$250,000</a:t>
                      </a:r>
                    </a:p>
                  </a:txBody>
                  <a:tcPr/>
                </a:tc>
                <a:extLst>
                  <a:ext uri="{0D108BD9-81ED-4DB2-BD59-A6C34878D82A}">
                    <a16:rowId xmlns:a16="http://schemas.microsoft.com/office/drawing/2014/main" val="2193195843"/>
                  </a:ext>
                </a:extLst>
              </a:tr>
              <a:tr h="370840">
                <a:tc vMerge="1">
                  <a:txBody>
                    <a:bodyPr/>
                    <a:lstStyle/>
                    <a:p>
                      <a:endParaRPr lang="en-US" dirty="0"/>
                    </a:p>
                  </a:txBody>
                  <a:tcPr/>
                </a:tc>
                <a:tc>
                  <a:txBody>
                    <a:bodyPr/>
                    <a:lstStyle/>
                    <a:p>
                      <a:r>
                        <a:rPr lang="en-US" dirty="0"/>
                        <a:t>Lifetime max (all certificates)</a:t>
                      </a:r>
                    </a:p>
                  </a:txBody>
                  <a:tcPr/>
                </a:tc>
                <a:tc>
                  <a:txBody>
                    <a:bodyPr/>
                    <a:lstStyle/>
                    <a:p>
                      <a:pPr algn="ctr"/>
                      <a:r>
                        <a:rPr lang="en-US" dirty="0"/>
                        <a:t>$1,000,000</a:t>
                      </a:r>
                    </a:p>
                  </a:txBody>
                  <a:tcPr/>
                </a:tc>
                <a:extLst>
                  <a:ext uri="{0D108BD9-81ED-4DB2-BD59-A6C34878D82A}">
                    <a16:rowId xmlns:a16="http://schemas.microsoft.com/office/drawing/2014/main" val="783051898"/>
                  </a:ext>
                </a:extLst>
              </a:tr>
              <a:tr h="370840">
                <a:tc>
                  <a:txBody>
                    <a:bodyPr/>
                    <a:lstStyle/>
                    <a:p>
                      <a:r>
                        <a:rPr lang="en-US" dirty="0"/>
                        <a:t>Spouse</a:t>
                      </a:r>
                    </a:p>
                  </a:txBody>
                  <a:tcPr/>
                </a:tc>
                <a:tc>
                  <a:txBody>
                    <a:bodyPr/>
                    <a:lstStyle/>
                    <a:p>
                      <a:r>
                        <a:rPr lang="en-US" dirty="0"/>
                        <a:t>Express issue</a:t>
                      </a:r>
                    </a:p>
                    <a:p>
                      <a:pPr marL="285750" indent="-285750">
                        <a:buFontTx/>
                        <a:buChar char="-"/>
                      </a:pPr>
                      <a:r>
                        <a:rPr lang="en-US" dirty="0"/>
                        <a:t>Employee must elect $25,000 or more</a:t>
                      </a:r>
                    </a:p>
                    <a:p>
                      <a:pPr marL="285750" indent="-285750">
                        <a:buFontTx/>
                        <a:buChar char="-"/>
                      </a:pPr>
                      <a:r>
                        <a:rPr lang="en-US" dirty="0"/>
                        <a:t>Can’t be disabled or receiving disability</a:t>
                      </a:r>
                    </a:p>
                  </a:txBody>
                  <a:tcPr/>
                </a:tc>
                <a:tc>
                  <a:txBody>
                    <a:bodyPr/>
                    <a:lstStyle/>
                    <a:p>
                      <a:pPr algn="ctr"/>
                      <a:r>
                        <a:rPr lang="en-US" dirty="0"/>
                        <a:t>$25,000</a:t>
                      </a:r>
                    </a:p>
                  </a:txBody>
                  <a:tcPr/>
                </a:tc>
                <a:extLst>
                  <a:ext uri="{0D108BD9-81ED-4DB2-BD59-A6C34878D82A}">
                    <a16:rowId xmlns:a16="http://schemas.microsoft.com/office/drawing/2014/main" val="3424658651"/>
                  </a:ext>
                </a:extLst>
              </a:tr>
              <a:tr h="370840">
                <a:tc>
                  <a:txBody>
                    <a:bodyPr/>
                    <a:lstStyle/>
                    <a:p>
                      <a:r>
                        <a:rPr lang="en-US" dirty="0"/>
                        <a:t>Children/</a:t>
                      </a:r>
                      <a:br>
                        <a:rPr lang="en-US" dirty="0"/>
                      </a:br>
                      <a:r>
                        <a:rPr lang="en-US" dirty="0"/>
                        <a:t>Grandchildren</a:t>
                      </a:r>
                    </a:p>
                  </a:txBody>
                  <a:tcPr/>
                </a:tc>
                <a:tc>
                  <a:txBody>
                    <a:bodyPr/>
                    <a:lstStyle/>
                    <a:p>
                      <a:r>
                        <a:rPr lang="en-US" dirty="0"/>
                        <a:t>Guaranteed issue</a:t>
                      </a:r>
                    </a:p>
                    <a:p>
                      <a:pPr marL="285750" indent="-285750">
                        <a:buFontTx/>
                        <a:buChar char="-"/>
                      </a:pPr>
                      <a:r>
                        <a:rPr lang="en-US" dirty="0"/>
                        <a:t>Employee must elect $25,000 or more</a:t>
                      </a:r>
                    </a:p>
                    <a:p>
                      <a:pPr marL="285750" indent="-285750">
                        <a:buFontTx/>
                        <a:buChar char="-"/>
                      </a:pPr>
                      <a:r>
                        <a:rPr lang="en-US" dirty="0"/>
                        <a:t>Can’t be disabled or receiving disability</a:t>
                      </a:r>
                    </a:p>
                  </a:txBody>
                  <a:tcPr/>
                </a:tc>
                <a:tc>
                  <a:txBody>
                    <a:bodyPr/>
                    <a:lstStyle/>
                    <a:p>
                      <a:pPr algn="ctr"/>
                      <a:r>
                        <a:rPr lang="en-US" dirty="0"/>
                        <a:t>$25,000</a:t>
                      </a:r>
                    </a:p>
                  </a:txBody>
                  <a:tcPr/>
                </a:tc>
                <a:extLst>
                  <a:ext uri="{0D108BD9-81ED-4DB2-BD59-A6C34878D82A}">
                    <a16:rowId xmlns:a16="http://schemas.microsoft.com/office/drawing/2014/main" val="33143573"/>
                  </a:ext>
                </a:extLst>
              </a:tr>
            </a:tbl>
          </a:graphicData>
        </a:graphic>
      </p:graphicFrame>
    </p:spTree>
    <p:extLst>
      <p:ext uri="{BB962C8B-B14F-4D97-AF65-F5344CB8AC3E}">
        <p14:creationId xmlns:p14="http://schemas.microsoft.com/office/powerpoint/2010/main" val="3348812123"/>
      </p:ext>
    </p:extLst>
  </p:cSld>
  <p:clrMapOvr>
    <a:masterClrMapping/>
  </p:clrMapOvr>
</p:sld>
</file>

<file path=ppt/theme/theme1.xml><?xml version="1.0" encoding="utf-8"?>
<a:theme xmlns:a="http://schemas.openxmlformats.org/drawingml/2006/main" name="Office Theme">
  <a:themeElements>
    <a:clrScheme name="Capabilities">
      <a:dk1>
        <a:sysClr val="windowText" lastClr="000000"/>
      </a:dk1>
      <a:lt1>
        <a:sysClr val="window" lastClr="FFFFFF"/>
      </a:lt1>
      <a:dk2>
        <a:srgbClr val="44546A"/>
      </a:dk2>
      <a:lt2>
        <a:srgbClr val="E7E6E6"/>
      </a:lt2>
      <a:accent1>
        <a:srgbClr val="007D91"/>
      </a:accent1>
      <a:accent2>
        <a:srgbClr val="ED7D31"/>
      </a:accent2>
      <a:accent3>
        <a:srgbClr val="7A327E"/>
      </a:accent3>
      <a:accent4>
        <a:srgbClr val="46712B"/>
      </a:accent4>
      <a:accent5>
        <a:srgbClr val="007EC5"/>
      </a:accent5>
      <a:accent6>
        <a:srgbClr val="C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7720A12-D3D4-4B0A-AA4E-979CC7B709BA}" vid="{C2806FA9-83EC-4962-B1F6-1515B8008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6eac3d9-77dc-47dc-ad32-996aaea94756">
      <UserInfo>
        <DisplayName>Holloway, Shane</DisplayName>
        <AccountId>92</AccountId>
        <AccountType/>
      </UserInfo>
      <UserInfo>
        <DisplayName>Jones, Kelly</DisplayName>
        <AccountId>234</AccountId>
        <AccountType/>
      </UserInfo>
    </SharedWithUsers>
    <lcf76f155ced4ddcb4097134ff3c332f xmlns="279504a8-4dff-4f25-8ece-c32384a1858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1CCDB5159CDB46B9BCD2A00076DB9B" ma:contentTypeVersion="16" ma:contentTypeDescription="Create a new document." ma:contentTypeScope="" ma:versionID="2cbe515116e7ed35cf2901cea64101b1">
  <xsd:schema xmlns:xsd="http://www.w3.org/2001/XMLSchema" xmlns:xs="http://www.w3.org/2001/XMLSchema" xmlns:p="http://schemas.microsoft.com/office/2006/metadata/properties" xmlns:ns2="279504a8-4dff-4f25-8ece-c32384a18580" xmlns:ns3="e6eac3d9-77dc-47dc-ad32-996aaea94756" targetNamespace="http://schemas.microsoft.com/office/2006/metadata/properties" ma:root="true" ma:fieldsID="944abdb87a84a3a1cff472d8af85cd14" ns2:_="" ns3:_="">
    <xsd:import namespace="279504a8-4dff-4f25-8ece-c32384a18580"/>
    <xsd:import namespace="e6eac3d9-77dc-47dc-ad32-996aaea9475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2:MediaServiceOCR"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504a8-4dff-4f25-8ece-c32384a185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16fa849-9aee-4305-8228-d5ef1c313dd4"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eac3d9-77dc-47dc-ad32-996aaea9475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C2B17C-9AB2-42DD-9DD1-346798A5F59D}">
  <ds:schemaRefs>
    <ds:schemaRef ds:uri="6e3f46c9-a219-4b45-957c-f944ed8c5ba0"/>
    <ds:schemaRef ds:uri="http://schemas.microsoft.com/office/2006/metadata/properties"/>
    <ds:schemaRef ds:uri="http://www.w3.org/XML/1998/namespace"/>
    <ds:schemaRef ds:uri="http://purl.org/dc/dcmitype/"/>
    <ds:schemaRef ds:uri="http://schemas.microsoft.com/office/2006/documentManagement/types"/>
    <ds:schemaRef ds:uri="http://purl.org/dc/elements/1.1/"/>
    <ds:schemaRef ds:uri="a4cee03b-466b-4034-b8cc-5d945346048b"/>
    <ds:schemaRef ds:uri="http://schemas.microsoft.com/office/infopath/2007/PartnerControls"/>
    <ds:schemaRef ds:uri="http://schemas.openxmlformats.org/package/2006/metadata/core-properties"/>
    <ds:schemaRef ds:uri="http://purl.org/dc/terms/"/>
    <ds:schemaRef ds:uri="e6eac3d9-77dc-47dc-ad32-996aaea94756"/>
    <ds:schemaRef ds:uri="279504a8-4dff-4f25-8ece-c32384a18580"/>
  </ds:schemaRefs>
</ds:datastoreItem>
</file>

<file path=customXml/itemProps2.xml><?xml version="1.0" encoding="utf-8"?>
<ds:datastoreItem xmlns:ds="http://schemas.openxmlformats.org/officeDocument/2006/customXml" ds:itemID="{BAC47E92-3189-4EB4-8C86-F15A1A718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504a8-4dff-4f25-8ece-c32384a18580"/>
    <ds:schemaRef ds:uri="e6eac3d9-77dc-47dc-ad32-996aaea947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1D2198-2208-4A13-83C3-837214EB752F}">
  <ds:schemaRefs>
    <ds:schemaRef ds:uri="http://schemas.microsoft.com/sharepoint/v3/contenttype/forms"/>
  </ds:schemaRefs>
</ds:datastoreItem>
</file>

<file path=docMetadata/LabelInfo.xml><?xml version="1.0" encoding="utf-8"?>
<clbl:labelList xmlns:clbl="http://schemas.microsoft.com/office/2020/mipLabelMetadata">
  <clbl:label id="{e6f978e1-75d4-4db0-904e-5b79fb778570}" enabled="0" method="" siteId="{e6f978e1-75d4-4db0-904e-5b79fb778570}" removed="1"/>
</clbl:labelList>
</file>

<file path=docProps/app.xml><?xml version="1.0" encoding="utf-8"?>
<Properties xmlns="http://schemas.openxmlformats.org/officeDocument/2006/extended-properties" xmlns:vt="http://schemas.openxmlformats.org/officeDocument/2006/docPropsVTypes">
  <Template>NFP_CorpBrand_PresMaster_2024_tmpl</Template>
  <TotalTime>63142</TotalTime>
  <Words>1088</Words>
  <Application>Microsoft Office PowerPoint</Application>
  <PresentationFormat>Widescreen</PresentationFormat>
  <Paragraphs>379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Black</vt:lpstr>
      <vt:lpstr>Calibri</vt:lpstr>
      <vt:lpstr>Symbol</vt:lpstr>
      <vt:lpstr>Office Theme</vt:lpstr>
      <vt:lpstr>City Facilities Management</vt:lpstr>
      <vt:lpstr>Great News! New Benefit Option!</vt:lpstr>
      <vt:lpstr>Chronic Care Rider</vt:lpstr>
      <vt:lpstr>Mass Mutual Whole Life Product Highlights</vt:lpstr>
      <vt:lpstr>No Medical Questions</vt:lpstr>
      <vt:lpstr>Group Life Overview</vt:lpstr>
      <vt:lpstr>Eligibility</vt:lpstr>
      <vt:lpstr>Mass Mutual Plan Design</vt:lpstr>
      <vt:lpstr>Mass Mutual Underwriting Offer</vt:lpstr>
      <vt:lpstr>Mass Mutual Whole Life Express Issue Question</vt:lpstr>
      <vt:lpstr>Sample Weekly Rates</vt:lpstr>
      <vt:lpstr>Special Underwriting Offer</vt:lpstr>
      <vt:lpstr>Action Requested</vt:lpstr>
      <vt:lpstr>Enrollment Date!</vt:lpstr>
      <vt:lpstr>How to Enroll (or Decline)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Can Employees Enroll in Benefits?</dc:title>
  <dc:creator>Kuhn, Michael</dc:creator>
  <cp:lastModifiedBy>Kuhn, Michael</cp:lastModifiedBy>
  <cp:revision>415</cp:revision>
  <dcterms:created xsi:type="dcterms:W3CDTF">2024-04-22T12:51:19Z</dcterms:created>
  <dcterms:modified xsi:type="dcterms:W3CDTF">2025-07-28T18:57:53Z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0x010100451CCDB5159CDB46B9BCD2A00076DB9B</vt:lpwstr>
  </property>
  <property fmtid="{D5CDD505-2E9C-101B-9397-08002B2CF9AE}" pid="3" name="MediaServiceImageTags">
    <vt:lpwstr/>
  </property>
</Properties>
</file>